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9.xml" ContentType="application/vnd.openxmlformats-officedocument.presentationml.slide+xml"/>
  <Override PartName="/ppt/notesSlides/notesSlide9.xml" ContentType="application/vnd.openxmlformats-officedocument.presentationml.notesSlide+xml"/>
  <Override PartName="/ppt/slides/slide10.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notesSlides/notesSlide11.xml" ContentType="application/vnd.openxmlformats-officedocument.presentationml.notesSlide+xml"/>
  <Override PartName="/ppt/slides/slide12.xml" ContentType="application/vnd.openxmlformats-officedocument.presentationml.slide+xml"/>
  <Override PartName="/ppt/notesSlides/notesSlide12.xml" ContentType="application/vnd.openxmlformats-officedocument.presentationml.notesSlide+xml"/>
  <Override PartName="/ppt/slides/slide13.xml" ContentType="application/vnd.openxmlformats-officedocument.presentationml.slide+xml"/>
  <Override PartName="/ppt/notesSlides/notesSlide13.xml" ContentType="application/vnd.openxmlformats-officedocument.presentationml.notesSlide+xml"/>
  <Override PartName="/ppt/slides/slide14.xml" ContentType="application/vnd.openxmlformats-officedocument.presentationml.slide+xml"/>
  <Override PartName="/ppt/notesSlides/notesSlide14.xml" ContentType="application/vnd.openxmlformats-officedocument.presentationml.notesSlide+xml"/>
  <Override PartName="/ppt/slides/slide15.xml" ContentType="application/vnd.openxmlformats-officedocument.presentationml.slide+xml"/>
  <Override PartName="/ppt/notesSlides/notesSlide15.xml" ContentType="application/vnd.openxmlformats-officedocument.presentationml.notesSlide+xml"/>
  <Override PartName="/ppt/slides/slide16.xml" ContentType="application/vnd.openxmlformats-officedocument.presentationml.slide+xml"/>
  <Override PartName="/ppt/notesSlides/notesSlide16.xml" ContentType="application/vnd.openxmlformats-officedocument.presentationml.notesSlide+xml"/>
  <Override PartName="/ppt/slides/slide17.xml" ContentType="application/vnd.openxmlformats-officedocument.presentationml.slide+xml"/>
  <Override PartName="/ppt/notesSlides/notesSlide17.xml" ContentType="application/vnd.openxmlformats-officedocument.presentationml.notesSlide+xml"/>
  <Override PartName="/ppt/slides/slide18.xml" ContentType="application/vnd.openxmlformats-officedocument.presentationml.slide+xml"/>
  <Override PartName="/ppt/notesSlides/notesSlide18.xml" ContentType="application/vnd.openxmlformats-officedocument.presentationml.notesSlide+xml"/>
  <Override PartName="/ppt/slides/slide19.xml" ContentType="application/vnd.openxmlformats-officedocument.presentationml.slide+xml"/>
  <Override PartName="/ppt/notesSlides/notesSlide19.xml" ContentType="application/vnd.openxmlformats-officedocument.presentationml.notesSlide+xml"/>
  <Override PartName="/ppt/slides/slide20.xml" ContentType="application/vnd.openxmlformats-officedocument.presentationml.slide+xml"/>
  <Override PartName="/ppt/notesSlides/notesSlide20.xml" ContentType="application/vnd.openxmlformats-officedocument.presentationml.notesSlide+xml"/>
  <Override PartName="/ppt/slides/slide21.xml" ContentType="application/vnd.openxmlformats-officedocument.presentationml.slide+xml"/>
  <Override PartName="/ppt/notesSlides/notesSlide21.xml" ContentType="application/vnd.openxmlformats-officedocument.presentationml.notesSlide+xml"/>
  <Override PartName="/ppt/slides/slide22.xml" ContentType="application/vnd.openxmlformats-officedocument.presentationml.slide+xml"/>
  <Override PartName="/ppt/notesSlides/notesSlide22.xml" ContentType="application/vnd.openxmlformats-officedocument.presentationml.notesSlide+xml"/>
  <Override PartName="/ppt/slides/slide23.xml" ContentType="application/vnd.openxmlformats-officedocument.presentationml.slide+xml"/>
  <Override PartName="/ppt/notesSlides/notesSlide23.xml" ContentType="application/vnd.openxmlformats-officedocument.presentationml.notesSlide+xml"/>
  <Override PartName="/ppt/slides/slide24.xml" ContentType="application/vnd.openxmlformats-officedocument.presentationml.slide+xml"/>
  <Override PartName="/ppt/notesSlides/notesSlide24.xml" ContentType="application/vnd.openxmlformats-officedocument.presentationml.notesSlide+xml"/>
  <Override PartName="/ppt/slides/slide25.xml" ContentType="application/vnd.openxmlformats-officedocument.presentationml.slide+xml"/>
  <Override PartName="/ppt/notesSlides/notesSlide25.xml" ContentType="application/vnd.openxmlformats-officedocument.presentationml.notesSlide+xml"/>
  <Override PartName="/ppt/slides/slide26.xml" ContentType="application/vnd.openxmlformats-officedocument.presentationml.slide+xml"/>
  <Override PartName="/ppt/notesSlides/notesSlide26.xml" ContentType="application/vnd.openxmlformats-officedocument.presentationml.notesSlide+xml"/>
  <Override PartName="/ppt/slides/slide27.xml" ContentType="application/vnd.openxmlformats-officedocument.presentationml.slide+xml"/>
  <Override PartName="/ppt/notesSlides/notesSlide27.xml" ContentType="application/vnd.openxmlformats-officedocument.presentationml.notesSlide+xml"/>
  <Override PartName="/ppt/slides/slide28.xml" ContentType="application/vnd.openxmlformats-officedocument.presentationml.slide+xml"/>
  <Override PartName="/ppt/notesSlides/notesSlide28.xml" ContentType="application/vnd.openxmlformats-officedocument.presentationml.notesSlide+xml"/>
  <Override PartName="/ppt/slides/slide29.xml" ContentType="application/vnd.openxmlformats-officedocument.presentationml.slide+xml"/>
  <Override PartName="/ppt/notesSlides/notesSlide29.xml" ContentType="application/vnd.openxmlformats-officedocument.presentationml.notesSlide+xml"/>
  <Override PartName="/ppt/slides/slide30.xml" ContentType="application/vnd.openxmlformats-officedocument.presentationml.slide+xml"/>
  <Override PartName="/ppt/notesSlides/notesSlide30.xml" ContentType="application/vnd.openxmlformats-officedocument.presentationml.notesSlide+xml"/>
  <Override PartName="/ppt/slides/slide31.xml" ContentType="application/vnd.openxmlformats-officedocument.presentationml.slide+xml"/>
  <Override PartName="/ppt/notesSlides/notesSlide31.xml" ContentType="application/vnd.openxmlformats-officedocument.presentationml.notesSlide+xml"/>
  <Override PartName="/ppt/slides/slide32.xml" ContentType="application/vnd.openxmlformats-officedocument.presentationml.slide+xml"/>
  <Override PartName="/ppt/notesSlides/notesSlide32.xml" ContentType="application/vnd.openxmlformats-officedocument.presentationml.notesSlide+xml"/>
  <Override PartName="/ppt/slides/slide33.xml" ContentType="application/vnd.openxmlformats-officedocument.presentationml.slide+xml"/>
  <Override PartName="/ppt/notesSlides/notesSlide33.xml" ContentType="application/vnd.openxmlformats-officedocument.presentationml.notesSlide+xml"/>
  <Override PartName="/ppt/slides/slide34.xml" ContentType="application/vnd.openxmlformats-officedocument.presentationml.slide+xml"/>
  <Override PartName="/ppt/notesSlides/notesSlide34.xml" ContentType="application/vnd.openxmlformats-officedocument.presentationml.notesSlide+xml"/>
  <Override PartName="/ppt/slides/slide35.xml" ContentType="application/vnd.openxmlformats-officedocument.presentationml.slide+xml"/>
  <Override PartName="/ppt/notesSlides/notesSlide35.xml" ContentType="application/vnd.openxmlformats-officedocument.presentationml.notesSlide+xml"/>
  <Override PartName="/ppt/slides/slide36.xml" ContentType="application/vnd.openxmlformats-officedocument.presentationml.slide+xml"/>
  <Override PartName="/ppt/notesSlides/notesSlide36.xml" ContentType="application/vnd.openxmlformats-officedocument.presentationml.notesSlide+xml"/>
  <Override PartName="/ppt/slides/slide37.xml" ContentType="application/vnd.openxmlformats-officedocument.presentationml.slide+xml"/>
  <Override PartName="/ppt/notesSlides/notesSlide37.xml" ContentType="application/vnd.openxmlformats-officedocument.presentationml.notesSlide+xml"/>
  <Override PartName="/ppt/slides/slide38.xml" ContentType="application/vnd.openxmlformats-officedocument.presentationml.slide+xml"/>
  <Override PartName="/ppt/notesSlides/notesSlide38.xml" ContentType="application/vnd.openxmlformats-officedocument.presentationml.notesSlide+xml"/>
  <Override PartName="/ppt/slides/slide39.xml" ContentType="application/vnd.openxmlformats-officedocument.presentationml.slide+xml"/>
  <Override PartName="/ppt/notesSlides/notesSlide39.xml" ContentType="application/vnd.openxmlformats-officedocument.presentationml.notesSlide+xml"/>
  <Override PartName="/ppt/slides/slide40.xml" ContentType="application/vnd.openxmlformats-officedocument.presentationml.slide+xml"/>
  <Override PartName="/ppt/notesSlides/notesSlide40.xml" ContentType="application/vnd.openxmlformats-officedocument.presentationml.notesSlide+xml"/>
  <Override PartName="/ppt/slides/slide41.xml" ContentType="application/vnd.openxmlformats-officedocument.presentationml.slide+xml"/>
  <Override PartName="/ppt/notesSlides/notesSlide41.xml" ContentType="application/vnd.openxmlformats-officedocument.presentationml.notesSlide+xml"/>
  <Override PartName="/ppt/slides/slide42.xml" ContentType="application/vnd.openxmlformats-officedocument.presentationml.slide+xml"/>
  <Override PartName="/ppt/notesSlides/notesSlide42.xml" ContentType="application/vnd.openxmlformats-officedocument.presentationml.notesSlide+xml"/>
  <Override PartName="/ppt/slides/slide43.xml" ContentType="application/vnd.openxmlformats-officedocument.presentationml.slide+xml"/>
  <Override PartName="/ppt/notesSlides/notesSlide43.xml" ContentType="application/vnd.openxmlformats-officedocument.presentationml.notesSlid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80" autoAdjust="0"/>
    <p:restoredTop sz="94687" autoAdjust="0"/>
  </p:normalViewPr>
  <p:slideViewPr>
    <p:cSldViewPr snapToGrid="0">
      <p:cViewPr>
        <p:scale>
          <a:sx n="90" d="100"/>
          <a:sy n="90" d="100"/>
        </p:scale>
        <p:origin x="-648" y="5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customXml" Target="../customXml/item2.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6" Type="http://schemas.openxmlformats.org/officeDocument/2006/relationships/slide" Target="slides/slide5.xml"/><Relationship Id="rId1" Type="http://schemas.openxmlformats.org/officeDocument/2006/relationships/slideMaster" Target="slideMasters/slideMaster1.xml"/></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035216-9317-40D5-827C-C2420DE0D964}" type="datetimeFigureOut">
              <a:rPr lang="en-US" smtClean="0"/>
              <a:t>3/2/2016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D326B1-EDD7-47E8-A0F3-31866CE2471C}" type="slidenum">
              <a:rPr lang="en-US" smtClean="0"/>
              <a:t>‹#›</a:t>
            </a:fld>
            <a:endParaRPr lang="en-US" dirty="0"/>
          </a:p>
        </p:txBody>
      </p:sp>
    </p:spTree>
    <p:extLst>
      <p:ext uri="{BB962C8B-B14F-4D97-AF65-F5344CB8AC3E}">
        <p14:creationId xmlns:p14="http://schemas.microsoft.com/office/powerpoint/2010/main" val="3560880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10.xml.rels>&#65279;<?xml version="1.0" encoding="UTF-8" standalone="yes"?>
<Relationships xmlns="http://schemas.openxmlformats.org/package/2006/relationships">
  <Relationship Id="rId2" Type="http://schemas.openxmlformats.org/officeDocument/2006/relationships/slide" Target="../slides/slide10.xml" />
  <Relationship Id="rId1" Type="http://schemas.openxmlformats.org/officeDocument/2006/relationships/notesMaster" Target="../notesMasters/notesMaster1.xml" />
</Relationships>
</file>

<file path=ppt/notesSlides/_rels/notesSlide11.xml.rels>&#65279;<?xml version="1.0" encoding="UTF-8" standalone="yes"?>
<Relationships xmlns="http://schemas.openxmlformats.org/package/2006/relationships">
  <Relationship Id="rId2" Type="http://schemas.openxmlformats.org/officeDocument/2006/relationships/slide" Target="../slides/slide11.xml" />
  <Relationship Id="rId1" Type="http://schemas.openxmlformats.org/officeDocument/2006/relationships/notesMaster" Target="../notesMasters/notesMaster1.xml" />
</Relationships>
</file>

<file path=ppt/notesSlides/_rels/notesSlide12.xml.rels>&#65279;<?xml version="1.0" encoding="UTF-8" standalone="yes"?>
<Relationships xmlns="http://schemas.openxmlformats.org/package/2006/relationships">
  <Relationship Id="rId2" Type="http://schemas.openxmlformats.org/officeDocument/2006/relationships/slide" Target="../slides/slide12.xml" />
  <Relationship Id="rId1" Type="http://schemas.openxmlformats.org/officeDocument/2006/relationships/notesMaster" Target="../notesMasters/notesMaster1.xml" />
</Relationships>
</file>

<file path=ppt/notesSlides/_rels/notesSlide13.xml.rels>&#65279;<?xml version="1.0" encoding="UTF-8" standalone="yes"?>
<Relationships xmlns="http://schemas.openxmlformats.org/package/2006/relationships">
  <Relationship Id="rId2" Type="http://schemas.openxmlformats.org/officeDocument/2006/relationships/slide" Target="../slides/slide13.xml" />
  <Relationship Id="rId1" Type="http://schemas.openxmlformats.org/officeDocument/2006/relationships/notesMaster" Target="../notesMasters/notesMaster1.xml" />
</Relationships>
</file>

<file path=ppt/notesSlides/_rels/notesSlide14.xml.rels>&#65279;<?xml version="1.0" encoding="UTF-8" standalone="yes"?>
<Relationships xmlns="http://schemas.openxmlformats.org/package/2006/relationships">
  <Relationship Id="rId2" Type="http://schemas.openxmlformats.org/officeDocument/2006/relationships/slide" Target="../slides/slide14.xml" />
  <Relationship Id="rId1" Type="http://schemas.openxmlformats.org/officeDocument/2006/relationships/notesMaster" Target="../notesMasters/notesMaster1.xml" />
</Relationships>
</file>

<file path=ppt/notesSlides/_rels/notesSlide15.xml.rels>&#65279;<?xml version="1.0" encoding="UTF-8" standalone="yes"?>
<Relationships xmlns="http://schemas.openxmlformats.org/package/2006/relationships">
  <Relationship Id="rId2" Type="http://schemas.openxmlformats.org/officeDocument/2006/relationships/slide" Target="../slides/slide15.xml" />
  <Relationship Id="rId1" Type="http://schemas.openxmlformats.org/officeDocument/2006/relationships/notesMaster" Target="../notesMasters/notesMaster1.xml" />
</Relationships>
</file>

<file path=ppt/notesSlides/_rels/notesSlide16.xml.rels>&#65279;<?xml version="1.0" encoding="UTF-8" standalone="yes"?>
<Relationships xmlns="http://schemas.openxmlformats.org/package/2006/relationships">
  <Relationship Id="rId2" Type="http://schemas.openxmlformats.org/officeDocument/2006/relationships/slide" Target="../slides/slide16.xml" />
  <Relationship Id="rId1" Type="http://schemas.openxmlformats.org/officeDocument/2006/relationships/notesMaster" Target="../notesMasters/notesMaster1.xml" />
</Relationships>
</file>

<file path=ppt/notesSlides/_rels/notesSlide17.xml.rels>&#65279;<?xml version="1.0" encoding="UTF-8" standalone="yes"?>
<Relationships xmlns="http://schemas.openxmlformats.org/package/2006/relationships">
  <Relationship Id="rId2" Type="http://schemas.openxmlformats.org/officeDocument/2006/relationships/slide" Target="../slides/slide17.xml" />
  <Relationship Id="rId1" Type="http://schemas.openxmlformats.org/officeDocument/2006/relationships/notesMaster" Target="../notesMasters/notesMaster1.xml" />
</Relationships>
</file>

<file path=ppt/notesSlides/_rels/notesSlide18.xml.rels>&#65279;<?xml version="1.0" encoding="UTF-8" standalone="yes"?>
<Relationships xmlns="http://schemas.openxmlformats.org/package/2006/relationships">
  <Relationship Id="rId2" Type="http://schemas.openxmlformats.org/officeDocument/2006/relationships/slide" Target="../slides/slide18.xml" />
  <Relationship Id="rId1" Type="http://schemas.openxmlformats.org/officeDocument/2006/relationships/notesMaster" Target="../notesMasters/notesMaster1.xml" />
</Relationships>
</file>

<file path=ppt/notesSlides/_rels/notesSlide19.xml.rels>&#65279;<?xml version="1.0" encoding="UTF-8" standalone="yes"?>
<Relationships xmlns="http://schemas.openxmlformats.org/package/2006/relationships">
  <Relationship Id="rId2" Type="http://schemas.openxmlformats.org/officeDocument/2006/relationships/slide" Target="../slides/slide19.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20.xml.rels>&#65279;<?xml version="1.0" encoding="UTF-8" standalone="yes"?>
<Relationships xmlns="http://schemas.openxmlformats.org/package/2006/relationships">
  <Relationship Id="rId2" Type="http://schemas.openxmlformats.org/officeDocument/2006/relationships/slide" Target="../slides/slide20.xml" />
  <Relationship Id="rId1" Type="http://schemas.openxmlformats.org/officeDocument/2006/relationships/notesMaster" Target="../notesMasters/notesMaster1.xml" />
</Relationships>
</file>

<file path=ppt/notesSlides/_rels/notesSlide21.xml.rels>&#65279;<?xml version="1.0" encoding="UTF-8" standalone="yes"?>
<Relationships xmlns="http://schemas.openxmlformats.org/package/2006/relationships">
  <Relationship Id="rId2" Type="http://schemas.openxmlformats.org/officeDocument/2006/relationships/slide" Target="../slides/slide21.xml" />
  <Relationship Id="rId1" Type="http://schemas.openxmlformats.org/officeDocument/2006/relationships/notesMaster" Target="../notesMasters/notesMaster1.xml" />
</Relationships>
</file>

<file path=ppt/notesSlides/_rels/notesSlide22.xml.rels>&#65279;<?xml version="1.0" encoding="UTF-8" standalone="yes"?>
<Relationships xmlns="http://schemas.openxmlformats.org/package/2006/relationships">
  <Relationship Id="rId2" Type="http://schemas.openxmlformats.org/officeDocument/2006/relationships/slide" Target="../slides/slide22.xml" />
  <Relationship Id="rId1" Type="http://schemas.openxmlformats.org/officeDocument/2006/relationships/notesMaster" Target="../notesMasters/notesMaster1.xml" />
</Relationships>
</file>

<file path=ppt/notesSlides/_rels/notesSlide23.xml.rels>&#65279;<?xml version="1.0" encoding="UTF-8" standalone="yes"?>
<Relationships xmlns="http://schemas.openxmlformats.org/package/2006/relationships">
  <Relationship Id="rId2" Type="http://schemas.openxmlformats.org/officeDocument/2006/relationships/slide" Target="../slides/slide23.xml" />
  <Relationship Id="rId1" Type="http://schemas.openxmlformats.org/officeDocument/2006/relationships/notesMaster" Target="../notesMasters/notesMaster1.xml" />
</Relationships>
</file>

<file path=ppt/notesSlides/_rels/notesSlide24.xml.rels>&#65279;<?xml version="1.0" encoding="UTF-8" standalone="yes"?>
<Relationships xmlns="http://schemas.openxmlformats.org/package/2006/relationships">
  <Relationship Id="rId2" Type="http://schemas.openxmlformats.org/officeDocument/2006/relationships/slide" Target="../slides/slide24.xml" />
  <Relationship Id="rId1" Type="http://schemas.openxmlformats.org/officeDocument/2006/relationships/notesMaster" Target="../notesMasters/notesMaster1.xml" />
</Relationships>
</file>

<file path=ppt/notesSlides/_rels/notesSlide25.xml.rels>&#65279;<?xml version="1.0" encoding="UTF-8" standalone="yes"?>
<Relationships xmlns="http://schemas.openxmlformats.org/package/2006/relationships">
  <Relationship Id="rId2" Type="http://schemas.openxmlformats.org/officeDocument/2006/relationships/slide" Target="../slides/slide25.xml" />
  <Relationship Id="rId1" Type="http://schemas.openxmlformats.org/officeDocument/2006/relationships/notesMaster" Target="../notesMasters/notesMaster1.xml" />
</Relationships>
</file>

<file path=ppt/notesSlides/_rels/notesSlide26.xml.rels>&#65279;<?xml version="1.0" encoding="UTF-8" standalone="yes"?>
<Relationships xmlns="http://schemas.openxmlformats.org/package/2006/relationships">
  <Relationship Id="rId2" Type="http://schemas.openxmlformats.org/officeDocument/2006/relationships/slide" Target="../slides/slide26.xml" />
  <Relationship Id="rId1" Type="http://schemas.openxmlformats.org/officeDocument/2006/relationships/notesMaster" Target="../notesMasters/notesMaster1.xml" />
</Relationships>
</file>

<file path=ppt/notesSlides/_rels/notesSlide27.xml.rels>&#65279;<?xml version="1.0" encoding="UTF-8" standalone="yes"?>
<Relationships xmlns="http://schemas.openxmlformats.org/package/2006/relationships">
  <Relationship Id="rId2" Type="http://schemas.openxmlformats.org/officeDocument/2006/relationships/slide" Target="../slides/slide27.xml" />
  <Relationship Id="rId1" Type="http://schemas.openxmlformats.org/officeDocument/2006/relationships/notesMaster" Target="../notesMasters/notesMaster1.xml" />
</Relationships>
</file>

<file path=ppt/notesSlides/_rels/notesSlide28.xml.rels>&#65279;<?xml version="1.0" encoding="UTF-8" standalone="yes"?>
<Relationships xmlns="http://schemas.openxmlformats.org/package/2006/relationships">
  <Relationship Id="rId2" Type="http://schemas.openxmlformats.org/officeDocument/2006/relationships/slide" Target="../slides/slide28.xml" />
  <Relationship Id="rId1" Type="http://schemas.openxmlformats.org/officeDocument/2006/relationships/notesMaster" Target="../notesMasters/notesMaster1.xml" />
</Relationships>
</file>

<file path=ppt/notesSlides/_rels/notesSlide29.xml.rels>&#65279;<?xml version="1.0" encoding="UTF-8" standalone="yes"?>
<Relationships xmlns="http://schemas.openxmlformats.org/package/2006/relationships">
  <Relationship Id="rId2" Type="http://schemas.openxmlformats.org/officeDocument/2006/relationships/slide" Target="../slides/slide29.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30.xml.rels>&#65279;<?xml version="1.0" encoding="UTF-8" standalone="yes"?>
<Relationships xmlns="http://schemas.openxmlformats.org/package/2006/relationships">
  <Relationship Id="rId2" Type="http://schemas.openxmlformats.org/officeDocument/2006/relationships/slide" Target="../slides/slide30.xml" />
  <Relationship Id="rId1" Type="http://schemas.openxmlformats.org/officeDocument/2006/relationships/notesMaster" Target="../notesMasters/notesMaster1.xml" />
</Relationships>
</file>

<file path=ppt/notesSlides/_rels/notesSlide31.xml.rels>&#65279;<?xml version="1.0" encoding="UTF-8" standalone="yes"?>
<Relationships xmlns="http://schemas.openxmlformats.org/package/2006/relationships">
  <Relationship Id="rId2" Type="http://schemas.openxmlformats.org/officeDocument/2006/relationships/slide" Target="../slides/slide31.xml" />
  <Relationship Id="rId1" Type="http://schemas.openxmlformats.org/officeDocument/2006/relationships/notesMaster" Target="../notesMasters/notesMaster1.xml" />
</Relationships>
</file>

<file path=ppt/notesSlides/_rels/notesSlide32.xml.rels>&#65279;<?xml version="1.0" encoding="UTF-8" standalone="yes"?>
<Relationships xmlns="http://schemas.openxmlformats.org/package/2006/relationships">
  <Relationship Id="rId2" Type="http://schemas.openxmlformats.org/officeDocument/2006/relationships/slide" Target="../slides/slide32.xml" />
  <Relationship Id="rId1" Type="http://schemas.openxmlformats.org/officeDocument/2006/relationships/notesMaster" Target="../notesMasters/notesMaster1.xml" />
</Relationships>
</file>

<file path=ppt/notesSlides/_rels/notesSlide33.xml.rels>&#65279;<?xml version="1.0" encoding="UTF-8" standalone="yes"?>
<Relationships xmlns="http://schemas.openxmlformats.org/package/2006/relationships">
  <Relationship Id="rId2" Type="http://schemas.openxmlformats.org/officeDocument/2006/relationships/slide" Target="../slides/slide33.xml" />
  <Relationship Id="rId1" Type="http://schemas.openxmlformats.org/officeDocument/2006/relationships/notesMaster" Target="../notesMasters/notesMaster1.xml" />
</Relationships>
</file>

<file path=ppt/notesSlides/_rels/notesSlide34.xml.rels>&#65279;<?xml version="1.0" encoding="UTF-8" standalone="yes"?>
<Relationships xmlns="http://schemas.openxmlformats.org/package/2006/relationships">
  <Relationship Id="rId2" Type="http://schemas.openxmlformats.org/officeDocument/2006/relationships/slide" Target="../slides/slide34.xml" />
  <Relationship Id="rId1" Type="http://schemas.openxmlformats.org/officeDocument/2006/relationships/notesMaster" Target="../notesMasters/notesMaster1.xml" />
</Relationships>
</file>

<file path=ppt/notesSlides/_rels/notesSlide35.xml.rels>&#65279;<?xml version="1.0" encoding="UTF-8" standalone="yes"?>
<Relationships xmlns="http://schemas.openxmlformats.org/package/2006/relationships">
  <Relationship Id="rId2" Type="http://schemas.openxmlformats.org/officeDocument/2006/relationships/slide" Target="../slides/slide35.xml" />
  <Relationship Id="rId1" Type="http://schemas.openxmlformats.org/officeDocument/2006/relationships/notesMaster" Target="../notesMasters/notesMaster1.xml" />
</Relationships>
</file>

<file path=ppt/notesSlides/_rels/notesSlide36.xml.rels>&#65279;<?xml version="1.0" encoding="UTF-8" standalone="yes"?>
<Relationships xmlns="http://schemas.openxmlformats.org/package/2006/relationships">
  <Relationship Id="rId2" Type="http://schemas.openxmlformats.org/officeDocument/2006/relationships/slide" Target="../slides/slide36.xml" />
  <Relationship Id="rId1" Type="http://schemas.openxmlformats.org/officeDocument/2006/relationships/notesMaster" Target="../notesMasters/notesMaster1.xml" />
</Relationships>
</file>

<file path=ppt/notesSlides/_rels/notesSlide37.xml.rels>&#65279;<?xml version="1.0" encoding="UTF-8" standalone="yes"?>
<Relationships xmlns="http://schemas.openxmlformats.org/package/2006/relationships">
  <Relationship Id="rId2" Type="http://schemas.openxmlformats.org/officeDocument/2006/relationships/slide" Target="../slides/slide37.xml" />
  <Relationship Id="rId1" Type="http://schemas.openxmlformats.org/officeDocument/2006/relationships/notesMaster" Target="../notesMasters/notesMaster1.xml" />
</Relationships>
</file>

<file path=ppt/notesSlides/_rels/notesSlide38.xml.rels>&#65279;<?xml version="1.0" encoding="UTF-8" standalone="yes"?>
<Relationships xmlns="http://schemas.openxmlformats.org/package/2006/relationships">
  <Relationship Id="rId2" Type="http://schemas.openxmlformats.org/officeDocument/2006/relationships/slide" Target="../slides/slide38.xml" />
  <Relationship Id="rId1" Type="http://schemas.openxmlformats.org/officeDocument/2006/relationships/notesMaster" Target="../notesMasters/notesMaster1.xml" />
</Relationships>
</file>

<file path=ppt/notesSlides/_rels/notesSlide39.xml.rels>&#65279;<?xml version="1.0" encoding="UTF-8" standalone="yes"?>
<Relationships xmlns="http://schemas.openxmlformats.org/package/2006/relationships">
  <Relationship Id="rId2" Type="http://schemas.openxmlformats.org/officeDocument/2006/relationships/slide" Target="../slides/slide39.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40.xml.rels>&#65279;<?xml version="1.0" encoding="UTF-8" standalone="yes"?>
<Relationships xmlns="http://schemas.openxmlformats.org/package/2006/relationships">
  <Relationship Id="rId2" Type="http://schemas.openxmlformats.org/officeDocument/2006/relationships/slide" Target="../slides/slide40.xml" />
  <Relationship Id="rId1" Type="http://schemas.openxmlformats.org/officeDocument/2006/relationships/notesMaster" Target="../notesMasters/notesMaster1.xml" />
</Relationships>
</file>

<file path=ppt/notesSlides/_rels/notesSlide41.xml.rels>&#65279;<?xml version="1.0" encoding="UTF-8" standalone="yes"?>
<Relationships xmlns="http://schemas.openxmlformats.org/package/2006/relationships">
  <Relationship Id="rId2" Type="http://schemas.openxmlformats.org/officeDocument/2006/relationships/slide" Target="../slides/slide41.xml" />
  <Relationship Id="rId1" Type="http://schemas.openxmlformats.org/officeDocument/2006/relationships/notesMaster" Target="../notesMasters/notesMaster1.xml" />
</Relationships>
</file>

<file path=ppt/notesSlides/_rels/notesSlide42.xml.rels>&#65279;<?xml version="1.0" encoding="UTF-8" standalone="yes"?>
<Relationships xmlns="http://schemas.openxmlformats.org/package/2006/relationships">
  <Relationship Id="rId2" Type="http://schemas.openxmlformats.org/officeDocument/2006/relationships/slide" Target="../slides/slide42.xml" />
  <Relationship Id="rId1" Type="http://schemas.openxmlformats.org/officeDocument/2006/relationships/notesMaster" Target="../notesMasters/notesMaster1.xml" />
</Relationships>
</file>

<file path=ppt/notesSlides/_rels/notesSlide43.xml.rels>&#65279;<?xml version="1.0" encoding="UTF-8" standalone="yes"?>
<Relationships xmlns="http://schemas.openxmlformats.org/package/2006/relationships">
  <Relationship Id="rId2" Type="http://schemas.openxmlformats.org/officeDocument/2006/relationships/slide" Target="../slides/slide43.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6.xml" />
  <Relationship Id="rId1" Type="http://schemas.openxmlformats.org/officeDocument/2006/relationships/notesMaster" Target="../notesMasters/notesMaster1.xml" />
</Relationships>
</file>

<file path=ppt/notesSlides/_rels/notesSlide7.xml.rels>&#65279;<?xml version="1.0" encoding="UTF-8" standalone="yes"?>
<Relationships xmlns="http://schemas.openxmlformats.org/package/2006/relationships">
  <Relationship Id="rId2" Type="http://schemas.openxmlformats.org/officeDocument/2006/relationships/slide" Target="../slides/slide7.xml" />
  <Relationship Id="rId1" Type="http://schemas.openxmlformats.org/officeDocument/2006/relationships/notesMaster" Target="../notesMasters/notesMaster1.xml" />
</Relationships>
</file>

<file path=ppt/notesSlides/_rels/notesSlide8.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_rels/notesSlide9.xml.rels>&#65279;<?xml version="1.0" encoding="UTF-8" standalone="yes"?>
<Relationships xmlns="http://schemas.openxmlformats.org/package/2006/relationships">
  <Relationship Id="rId2" Type="http://schemas.openxmlformats.org/officeDocument/2006/relationships/slide" Target="../slides/slide9.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9380300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1159574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1560108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342756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020135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6619744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168171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5060006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2594602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6544172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956922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7356108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6989409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9651649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9651649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9651649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9651649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2495843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2495843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0557529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6691830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397089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6890030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2805473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7726321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867480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736640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9764687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05958395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23679309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3917035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51919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4095650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endParaRPr lang="en-GB" dirty="0"/>
          </a:p>
        </p:txBody>
      </p:sp>
      <p:sp>
        <p:nvSpPr>
          <p:cNvPr id="216066" name="Rectangle 2"/>
          <p:cNvSpPr>
            <a:spLocks noGrp="1" noRot="1" noChangeAspect="1" noChangeArrowheads="1" noTextEdit="1"/>
          </p:cNvSpPr>
          <p:nvPr>
            <p:ph type="sldImg"/>
          </p:nvPr>
        </p:nvSpPr>
        <p:spPr bwMode="auto">
          <a:xfrm>
            <a:off x="1144588" y="685800"/>
            <a:ext cx="4570412" cy="3429000"/>
          </a:xfrm>
          <a:prstGeom prst="rect">
            <a:avLst/>
          </a:prstGeom>
          <a:solidFill>
            <a:srgbClr val="FFFFFF"/>
          </a:solidFill>
          <a:ln>
            <a:solidFill>
              <a:srgbClr val="000000"/>
            </a:solidFill>
            <a:miter lim="800000"/>
            <a:headEnd/>
            <a:tailEnd/>
          </a:ln>
        </p:spPr>
      </p:sp>
      <p:sp>
        <p:nvSpPr>
          <p:cNvPr id="216067" name="Rectangle 3"/>
          <p:cNvSpPr>
            <a:spLocks noGrp="1" noChangeArrowheads="1"/>
          </p:cNvSpPr>
          <p:nvPr>
            <p:ph type="body" idx="1"/>
          </p:nvPr>
        </p:nvSpPr>
        <p:spPr bwMode="auto">
          <a:xfrm>
            <a:off x="913883" y="4342814"/>
            <a:ext cx="5030237" cy="4114409"/>
          </a:xfrm>
          <a:prstGeom prst="rect">
            <a:avLst/>
          </a:prstGeom>
          <a:solidFill>
            <a:srgbClr val="FFFFFF"/>
          </a:solidFill>
          <a:ln>
            <a:solidFill>
              <a:srgbClr val="000000"/>
            </a:solidFill>
            <a:miter lim="800000"/>
            <a:headEnd/>
            <a:tailEnd/>
          </a:ln>
        </p:spPr>
        <p:txBody>
          <a:bodyPr lIns="86969" tIns="43485" rIns="86969" bIns="43485"/>
          <a:lstStyle/>
          <a:p>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70585089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09278391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9166576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91665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4122897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4161551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5611818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5608804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364599686"/>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A5B0087-D80F-4D27-B149-C58661A10031}" type="datetimeFigureOut">
              <a:rPr lang="en-US" smtClean="0"/>
              <a:t>3/2/2016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8C8519-60B3-410D-AFF8-A318D03036E9}" type="slidenum">
              <a:rPr lang="en-US" smtClean="0"/>
              <a:t>‹#›</a:t>
            </a:fld>
            <a:endParaRPr lang="en-US" dirty="0"/>
          </a:p>
        </p:txBody>
      </p:sp>
    </p:spTree>
    <p:extLst>
      <p:ext uri="{BB962C8B-B14F-4D97-AF65-F5344CB8AC3E}">
        <p14:creationId xmlns:p14="http://schemas.microsoft.com/office/powerpoint/2010/main" val="3027334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5B0087-D80F-4D27-B149-C58661A10031}" type="datetimeFigureOut">
              <a:rPr lang="en-US" smtClean="0"/>
              <a:t>3/2/2016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8C8519-60B3-410D-AFF8-A318D03036E9}" type="slidenum">
              <a:rPr lang="en-US" smtClean="0"/>
              <a:t>‹#›</a:t>
            </a:fld>
            <a:endParaRPr lang="en-US" dirty="0"/>
          </a:p>
        </p:txBody>
      </p:sp>
    </p:spTree>
    <p:extLst>
      <p:ext uri="{BB962C8B-B14F-4D97-AF65-F5344CB8AC3E}">
        <p14:creationId xmlns:p14="http://schemas.microsoft.com/office/powerpoint/2010/main" val="2767499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5B0087-D80F-4D27-B149-C58661A10031}" type="datetimeFigureOut">
              <a:rPr lang="en-US" smtClean="0"/>
              <a:t>3/2/2016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8C8519-60B3-410D-AFF8-A318D03036E9}" type="slidenum">
              <a:rPr lang="en-US" smtClean="0"/>
              <a:t>‹#›</a:t>
            </a:fld>
            <a:endParaRPr lang="en-US" dirty="0"/>
          </a:p>
        </p:txBody>
      </p:sp>
    </p:spTree>
    <p:extLst>
      <p:ext uri="{BB962C8B-B14F-4D97-AF65-F5344CB8AC3E}">
        <p14:creationId xmlns:p14="http://schemas.microsoft.com/office/powerpoint/2010/main" val="3497177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5B0087-D80F-4D27-B149-C58661A10031}" type="datetimeFigureOut">
              <a:rPr lang="en-US" smtClean="0"/>
              <a:t>3/2/2016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8C8519-60B3-410D-AFF8-A318D03036E9}" type="slidenum">
              <a:rPr lang="en-US" smtClean="0"/>
              <a:t>‹#›</a:t>
            </a:fld>
            <a:endParaRPr lang="en-US" dirty="0"/>
          </a:p>
        </p:txBody>
      </p:sp>
    </p:spTree>
    <p:extLst>
      <p:ext uri="{BB962C8B-B14F-4D97-AF65-F5344CB8AC3E}">
        <p14:creationId xmlns:p14="http://schemas.microsoft.com/office/powerpoint/2010/main" val="3794973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5B0087-D80F-4D27-B149-C58661A10031}" type="datetimeFigureOut">
              <a:rPr lang="en-US" smtClean="0"/>
              <a:t>3/2/2016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D8C8519-60B3-410D-AFF8-A318D03036E9}" type="slidenum">
              <a:rPr lang="en-US" smtClean="0"/>
              <a:t>‹#›</a:t>
            </a:fld>
            <a:endParaRPr lang="en-US" dirty="0"/>
          </a:p>
        </p:txBody>
      </p:sp>
    </p:spTree>
    <p:extLst>
      <p:ext uri="{BB962C8B-B14F-4D97-AF65-F5344CB8AC3E}">
        <p14:creationId xmlns:p14="http://schemas.microsoft.com/office/powerpoint/2010/main" val="2069433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A5B0087-D80F-4D27-B149-C58661A10031}" type="datetimeFigureOut">
              <a:rPr lang="en-US" smtClean="0"/>
              <a:t>3/2/2016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8C8519-60B3-410D-AFF8-A318D03036E9}" type="slidenum">
              <a:rPr lang="en-US" smtClean="0"/>
              <a:t>‹#›</a:t>
            </a:fld>
            <a:endParaRPr lang="en-US" dirty="0"/>
          </a:p>
        </p:txBody>
      </p:sp>
    </p:spTree>
    <p:extLst>
      <p:ext uri="{BB962C8B-B14F-4D97-AF65-F5344CB8AC3E}">
        <p14:creationId xmlns:p14="http://schemas.microsoft.com/office/powerpoint/2010/main" val="2581193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5B0087-D80F-4D27-B149-C58661A10031}" type="datetimeFigureOut">
              <a:rPr lang="en-US" smtClean="0"/>
              <a:t>3/2/2016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D8C8519-60B3-410D-AFF8-A318D03036E9}" type="slidenum">
              <a:rPr lang="en-US" smtClean="0"/>
              <a:t>‹#›</a:t>
            </a:fld>
            <a:endParaRPr lang="en-US" dirty="0"/>
          </a:p>
        </p:txBody>
      </p:sp>
    </p:spTree>
    <p:extLst>
      <p:ext uri="{BB962C8B-B14F-4D97-AF65-F5344CB8AC3E}">
        <p14:creationId xmlns:p14="http://schemas.microsoft.com/office/powerpoint/2010/main" val="1277182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A5B0087-D80F-4D27-B149-C58661A10031}" type="datetimeFigureOut">
              <a:rPr lang="en-US" smtClean="0"/>
              <a:t>3/2/2016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D8C8519-60B3-410D-AFF8-A318D03036E9}" type="slidenum">
              <a:rPr lang="en-US" smtClean="0"/>
              <a:t>‹#›</a:t>
            </a:fld>
            <a:endParaRPr lang="en-US" dirty="0"/>
          </a:p>
        </p:txBody>
      </p:sp>
    </p:spTree>
    <p:extLst>
      <p:ext uri="{BB962C8B-B14F-4D97-AF65-F5344CB8AC3E}">
        <p14:creationId xmlns:p14="http://schemas.microsoft.com/office/powerpoint/2010/main" val="241013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5B0087-D80F-4D27-B149-C58661A10031}" type="datetimeFigureOut">
              <a:rPr lang="en-US" smtClean="0"/>
              <a:t>3/2/2016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D8C8519-60B3-410D-AFF8-A318D03036E9}" type="slidenum">
              <a:rPr lang="en-US" smtClean="0"/>
              <a:t>‹#›</a:t>
            </a:fld>
            <a:endParaRPr lang="en-US" dirty="0"/>
          </a:p>
        </p:txBody>
      </p:sp>
    </p:spTree>
    <p:extLst>
      <p:ext uri="{BB962C8B-B14F-4D97-AF65-F5344CB8AC3E}">
        <p14:creationId xmlns:p14="http://schemas.microsoft.com/office/powerpoint/2010/main" val="540410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5B0087-D80F-4D27-B149-C58661A10031}" type="datetimeFigureOut">
              <a:rPr lang="en-US" smtClean="0"/>
              <a:t>3/2/2016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8C8519-60B3-410D-AFF8-A318D03036E9}" type="slidenum">
              <a:rPr lang="en-US" smtClean="0"/>
              <a:t>‹#›</a:t>
            </a:fld>
            <a:endParaRPr lang="en-US" dirty="0"/>
          </a:p>
        </p:txBody>
      </p:sp>
    </p:spTree>
    <p:extLst>
      <p:ext uri="{BB962C8B-B14F-4D97-AF65-F5344CB8AC3E}">
        <p14:creationId xmlns:p14="http://schemas.microsoft.com/office/powerpoint/2010/main" val="1570327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5B0087-D80F-4D27-B149-C58661A10031}" type="datetimeFigureOut">
              <a:rPr lang="en-US" smtClean="0"/>
              <a:t>3/2/2016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8C8519-60B3-410D-AFF8-A318D03036E9}" type="slidenum">
              <a:rPr lang="en-US" smtClean="0"/>
              <a:t>‹#›</a:t>
            </a:fld>
            <a:endParaRPr lang="en-US" dirty="0"/>
          </a:p>
        </p:txBody>
      </p:sp>
    </p:spTree>
    <p:extLst>
      <p:ext uri="{BB962C8B-B14F-4D97-AF65-F5344CB8AC3E}">
        <p14:creationId xmlns:p14="http://schemas.microsoft.com/office/powerpoint/2010/main" val="2190151636"/>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image" Target="../media/image1.jpg"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5B0087-D80F-4D27-B149-C58661A10031}" type="datetimeFigureOut">
              <a:rPr lang="en-US" smtClean="0"/>
              <a:t>3/2/2016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C8519-60B3-410D-AFF8-A318D03036E9}" type="slidenum">
              <a:rPr lang="en-US" smtClean="0"/>
              <a:t>‹#›</a:t>
            </a:fld>
            <a:endParaRPr lang="en-US" dirty="0"/>
          </a:p>
        </p:txBody>
      </p:sp>
    </p:spTree>
    <p:extLst>
      <p:ext uri="{BB962C8B-B14F-4D97-AF65-F5344CB8AC3E}">
        <p14:creationId xmlns:p14="http://schemas.microsoft.com/office/powerpoint/2010/main" val="39373274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image" Target="../media/image2.jpeg" />
  <Relationship Id="rId2" Type="http://schemas.openxmlformats.org/officeDocument/2006/relationships/notesSlide" Target="../notesSlides/notesSlide1.xml" />
  <Relationship Id="rId1" Type="http://schemas.openxmlformats.org/officeDocument/2006/relationships/slideLayout" Target="../slideLayouts/slideLayout7.xml" />
</Relationships>
</file>

<file path=ppt/slides/_rels/slide10.xml.rels>&#65279;<?xml version="1.0" encoding="UTF-8" standalone="yes"?>
<Relationships xmlns="http://schemas.openxmlformats.org/package/2006/relationships">
  <Relationship Id="rId2" Type="http://schemas.openxmlformats.org/officeDocument/2006/relationships/notesSlide" Target="../notesSlides/notesSlide10.xml" />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2" Type="http://schemas.openxmlformats.org/officeDocument/2006/relationships/notesSlide" Target="../notesSlides/notesSlide11.xml" />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2" Type="http://schemas.openxmlformats.org/officeDocument/2006/relationships/notesSlide" Target="../notesSlides/notesSlide12.xml" />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2" Type="http://schemas.openxmlformats.org/officeDocument/2006/relationships/notesSlide" Target="../notesSlides/notesSlide13.xml" />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2" Type="http://schemas.openxmlformats.org/officeDocument/2006/relationships/notesSlide" Target="../notesSlides/notesSlide14.xml" />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2" Type="http://schemas.openxmlformats.org/officeDocument/2006/relationships/notesSlide" Target="../notesSlides/notesSlide15.xml" />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2" Type="http://schemas.openxmlformats.org/officeDocument/2006/relationships/notesSlide" Target="../notesSlides/notesSlide16.xml" />
  <Relationship Id="rId1" Type="http://schemas.openxmlformats.org/officeDocument/2006/relationships/slideLayout" Target="../slideLayouts/slideLayout2.xml" />
</Relationships>
</file>

<file path=ppt/slides/_rels/slide17.xml.rels>&#65279;<?xml version="1.0" encoding="UTF-8" standalone="yes"?>
<Relationships xmlns="http://schemas.openxmlformats.org/package/2006/relationships">
  <Relationship Id="rId2" Type="http://schemas.openxmlformats.org/officeDocument/2006/relationships/notesSlide" Target="../notesSlides/notesSlide17.xml" />
  <Relationship Id="rId1" Type="http://schemas.openxmlformats.org/officeDocument/2006/relationships/slideLayout" Target="../slideLayouts/slideLayout2.xml" />
</Relationships>
</file>

<file path=ppt/slides/_rels/slide18.xml.rels>&#65279;<?xml version="1.0" encoding="UTF-8" standalone="yes"?>
<Relationships xmlns="http://schemas.openxmlformats.org/package/2006/relationships">
  <Relationship Id="rId2" Type="http://schemas.openxmlformats.org/officeDocument/2006/relationships/notesSlide" Target="../notesSlides/notesSlide18.xml" />
  <Relationship Id="rId1" Type="http://schemas.openxmlformats.org/officeDocument/2006/relationships/slideLayout" Target="../slideLayouts/slideLayout2.xml" />
</Relationships>
</file>

<file path=ppt/slides/_rels/slide19.xml.rels>&#65279;<?xml version="1.0" encoding="UTF-8" standalone="yes"?>
<Relationships xmlns="http://schemas.openxmlformats.org/package/2006/relationships">
  <Relationship Id="rId2" Type="http://schemas.openxmlformats.org/officeDocument/2006/relationships/notesSlide" Target="../notesSlides/notesSlide19.xml" />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1.xml" />
</Relationships>
</file>

<file path=ppt/slides/_rels/slide20.xml.rels>&#65279;<?xml version="1.0" encoding="UTF-8" standalone="yes"?>
<Relationships xmlns="http://schemas.openxmlformats.org/package/2006/relationships">
  <Relationship Id="rId2" Type="http://schemas.openxmlformats.org/officeDocument/2006/relationships/notesSlide" Target="../notesSlides/notesSlide20.xml" />
  <Relationship Id="rId1" Type="http://schemas.openxmlformats.org/officeDocument/2006/relationships/slideLayout" Target="../slideLayouts/slideLayout2.xml" />
</Relationships>
</file>

<file path=ppt/slides/_rels/slide21.xml.rels>&#65279;<?xml version="1.0" encoding="UTF-8" standalone="yes"?>
<Relationships xmlns="http://schemas.openxmlformats.org/package/2006/relationships">
  <Relationship Id="rId2" Type="http://schemas.openxmlformats.org/officeDocument/2006/relationships/notesSlide" Target="../notesSlides/notesSlide21.xml" />
  <Relationship Id="rId1" Type="http://schemas.openxmlformats.org/officeDocument/2006/relationships/slideLayout" Target="../slideLayouts/slideLayout2.xml" />
</Relationships>
</file>

<file path=ppt/slides/_rels/slide22.xml.rels>&#65279;<?xml version="1.0" encoding="UTF-8" standalone="yes"?>
<Relationships xmlns="http://schemas.openxmlformats.org/package/2006/relationships">
  <Relationship Id="rId2" Type="http://schemas.openxmlformats.org/officeDocument/2006/relationships/notesSlide" Target="../notesSlides/notesSlide22.xml" />
  <Relationship Id="rId1" Type="http://schemas.openxmlformats.org/officeDocument/2006/relationships/slideLayout" Target="../slideLayouts/slideLayout2.xml" />
</Relationships>
</file>

<file path=ppt/slides/_rels/slide23.xml.rels>&#65279;<?xml version="1.0" encoding="UTF-8" standalone="yes"?>
<Relationships xmlns="http://schemas.openxmlformats.org/package/2006/relationships">
  <Relationship Id="rId2" Type="http://schemas.openxmlformats.org/officeDocument/2006/relationships/notesSlide" Target="../notesSlides/notesSlide23.xml" />
  <Relationship Id="rId1" Type="http://schemas.openxmlformats.org/officeDocument/2006/relationships/slideLayout" Target="../slideLayouts/slideLayout2.xml" />
</Relationships>
</file>

<file path=ppt/slides/_rels/slide24.xml.rels>&#65279;<?xml version="1.0" encoding="UTF-8" standalone="yes"?>
<Relationships xmlns="http://schemas.openxmlformats.org/package/2006/relationships">
  <Relationship Id="rId2" Type="http://schemas.openxmlformats.org/officeDocument/2006/relationships/notesSlide" Target="../notesSlides/notesSlide24.xml" />
  <Relationship Id="rId1" Type="http://schemas.openxmlformats.org/officeDocument/2006/relationships/slideLayout" Target="../slideLayouts/slideLayout2.xml" />
</Relationships>
</file>

<file path=ppt/slides/_rels/slide25.xml.rels>&#65279;<?xml version="1.0" encoding="UTF-8" standalone="yes"?>
<Relationships xmlns="http://schemas.openxmlformats.org/package/2006/relationships">
  <Relationship Id="rId2" Type="http://schemas.openxmlformats.org/officeDocument/2006/relationships/notesSlide" Target="../notesSlides/notesSlide25.xml" />
  <Relationship Id="rId1" Type="http://schemas.openxmlformats.org/officeDocument/2006/relationships/slideLayout" Target="../slideLayouts/slideLayout2.xml" />
</Relationships>
</file>

<file path=ppt/slides/_rels/slide26.xml.rels>&#65279;<?xml version="1.0" encoding="UTF-8" standalone="yes"?>
<Relationships xmlns="http://schemas.openxmlformats.org/package/2006/relationships">
  <Relationship Id="rId2" Type="http://schemas.openxmlformats.org/officeDocument/2006/relationships/notesSlide" Target="../notesSlides/notesSlide26.xml" />
  <Relationship Id="rId1" Type="http://schemas.openxmlformats.org/officeDocument/2006/relationships/slideLayout" Target="../slideLayouts/slideLayout2.xml" />
</Relationships>
</file>

<file path=ppt/slides/_rels/slide27.xml.rels>&#65279;<?xml version="1.0" encoding="UTF-8" standalone="yes"?>
<Relationships xmlns="http://schemas.openxmlformats.org/package/2006/relationships">
  <Relationship Id="rId2" Type="http://schemas.openxmlformats.org/officeDocument/2006/relationships/notesSlide" Target="../notesSlides/notesSlide27.xml" />
  <Relationship Id="rId1" Type="http://schemas.openxmlformats.org/officeDocument/2006/relationships/slideLayout" Target="../slideLayouts/slideLayout2.xml" />
</Relationships>
</file>

<file path=ppt/slides/_rels/slide28.xml.rels>&#65279;<?xml version="1.0" encoding="UTF-8" standalone="yes"?>
<Relationships xmlns="http://schemas.openxmlformats.org/package/2006/relationships">
  <Relationship Id="rId2" Type="http://schemas.openxmlformats.org/officeDocument/2006/relationships/notesSlide" Target="../notesSlides/notesSlide28.xml" />
  <Relationship Id="rId1" Type="http://schemas.openxmlformats.org/officeDocument/2006/relationships/slideLayout" Target="../slideLayouts/slideLayout2.xml" />
</Relationships>
</file>

<file path=ppt/slides/_rels/slide29.xml.rels>&#65279;<?xml version="1.0" encoding="UTF-8" standalone="yes"?>
<Relationships xmlns="http://schemas.openxmlformats.org/package/2006/relationships">
  <Relationship Id="rId2" Type="http://schemas.openxmlformats.org/officeDocument/2006/relationships/notesSlide" Target="../notesSlides/notesSlide29.xml" />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2.xml" />
</Relationships>
</file>

<file path=ppt/slides/_rels/slide30.xml.rels>&#65279;<?xml version="1.0" encoding="UTF-8" standalone="yes"?>
<Relationships xmlns="http://schemas.openxmlformats.org/package/2006/relationships">
  <Relationship Id="rId2" Type="http://schemas.openxmlformats.org/officeDocument/2006/relationships/notesSlide" Target="../notesSlides/notesSlide30.xml" />
  <Relationship Id="rId1" Type="http://schemas.openxmlformats.org/officeDocument/2006/relationships/slideLayout" Target="../slideLayouts/slideLayout2.xml" />
</Relationships>
</file>

<file path=ppt/slides/_rels/slide31.xml.rels>&#65279;<?xml version="1.0" encoding="UTF-8" standalone="yes"?>
<Relationships xmlns="http://schemas.openxmlformats.org/package/2006/relationships">
  <Relationship Id="rId2" Type="http://schemas.openxmlformats.org/officeDocument/2006/relationships/notesSlide" Target="../notesSlides/notesSlide31.xml" />
  <Relationship Id="rId1" Type="http://schemas.openxmlformats.org/officeDocument/2006/relationships/slideLayout" Target="../slideLayouts/slideLayout2.xml" />
</Relationships>
</file>

<file path=ppt/slides/_rels/slide32.xml.rels>&#65279;<?xml version="1.0" encoding="UTF-8" standalone="yes"?>
<Relationships xmlns="http://schemas.openxmlformats.org/package/2006/relationships">
  <Relationship Id="rId2" Type="http://schemas.openxmlformats.org/officeDocument/2006/relationships/notesSlide" Target="../notesSlides/notesSlide32.xml" />
  <Relationship Id="rId1" Type="http://schemas.openxmlformats.org/officeDocument/2006/relationships/slideLayout" Target="../slideLayouts/slideLayout2.xml" />
</Relationships>
</file>

<file path=ppt/slides/_rels/slide33.xml.rels>&#65279;<?xml version="1.0" encoding="UTF-8" standalone="yes"?>
<Relationships xmlns="http://schemas.openxmlformats.org/package/2006/relationships">
  <Relationship Id="rId2" Type="http://schemas.openxmlformats.org/officeDocument/2006/relationships/notesSlide" Target="../notesSlides/notesSlide33.xml" />
  <Relationship Id="rId1" Type="http://schemas.openxmlformats.org/officeDocument/2006/relationships/slideLayout" Target="../slideLayouts/slideLayout2.xml" />
</Relationships>
</file>

<file path=ppt/slides/_rels/slide34.xml.rels>&#65279;<?xml version="1.0" encoding="UTF-8" standalone="yes"?>
<Relationships xmlns="http://schemas.openxmlformats.org/package/2006/relationships">
  <Relationship Id="rId2" Type="http://schemas.openxmlformats.org/officeDocument/2006/relationships/notesSlide" Target="../notesSlides/notesSlide34.xml" />
  <Relationship Id="rId1" Type="http://schemas.openxmlformats.org/officeDocument/2006/relationships/slideLayout" Target="../slideLayouts/slideLayout2.xml" />
</Relationships>
</file>

<file path=ppt/slides/_rels/slide35.xml.rels>&#65279;<?xml version="1.0" encoding="UTF-8" standalone="yes"?>
<Relationships xmlns="http://schemas.openxmlformats.org/package/2006/relationships">
  <Relationship Id="rId2" Type="http://schemas.openxmlformats.org/officeDocument/2006/relationships/notesSlide" Target="../notesSlides/notesSlide35.xml" />
  <Relationship Id="rId1" Type="http://schemas.openxmlformats.org/officeDocument/2006/relationships/slideLayout" Target="../slideLayouts/slideLayout2.xml" />
</Relationships>
</file>

<file path=ppt/slides/_rels/slide36.xml.rels>&#65279;<?xml version="1.0" encoding="UTF-8" standalone="yes"?>
<Relationships xmlns="http://schemas.openxmlformats.org/package/2006/relationships">
  <Relationship Id="rId2" Type="http://schemas.openxmlformats.org/officeDocument/2006/relationships/notesSlide" Target="../notesSlides/notesSlide36.xml" />
  <Relationship Id="rId1" Type="http://schemas.openxmlformats.org/officeDocument/2006/relationships/slideLayout" Target="../slideLayouts/slideLayout2.xml" />
</Relationships>
</file>

<file path=ppt/slides/_rels/slide37.xml.rels>&#65279;<?xml version="1.0" encoding="UTF-8" standalone="yes"?>
<Relationships xmlns="http://schemas.openxmlformats.org/package/2006/relationships">
  <Relationship Id="rId2" Type="http://schemas.openxmlformats.org/officeDocument/2006/relationships/notesSlide" Target="../notesSlides/notesSlide37.xml" />
  <Relationship Id="rId1" Type="http://schemas.openxmlformats.org/officeDocument/2006/relationships/slideLayout" Target="../slideLayouts/slideLayout2.xml" />
</Relationships>
</file>

<file path=ppt/slides/_rels/slide38.xml.rels>&#65279;<?xml version="1.0" encoding="UTF-8" standalone="yes"?>
<Relationships xmlns="http://schemas.openxmlformats.org/package/2006/relationships">
  <Relationship Id="rId2" Type="http://schemas.openxmlformats.org/officeDocument/2006/relationships/notesSlide" Target="../notesSlides/notesSlide38.xml" />
  <Relationship Id="rId1" Type="http://schemas.openxmlformats.org/officeDocument/2006/relationships/slideLayout" Target="../slideLayouts/slideLayout2.xml" />
</Relationships>
</file>

<file path=ppt/slides/_rels/slide39.xml.rels>&#65279;<?xml version="1.0" encoding="UTF-8" standalone="yes"?>
<Relationships xmlns="http://schemas.openxmlformats.org/package/2006/relationships">
  <Relationship Id="rId2" Type="http://schemas.openxmlformats.org/officeDocument/2006/relationships/notesSlide" Target="../notesSlides/notesSlide39.xml" />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2.xml" />
</Relationships>
</file>

<file path=ppt/slides/_rels/slide40.xml.rels>&#65279;<?xml version="1.0" encoding="UTF-8" standalone="yes"?>
<Relationships xmlns="http://schemas.openxmlformats.org/package/2006/relationships">
  <Relationship Id="rId2" Type="http://schemas.openxmlformats.org/officeDocument/2006/relationships/notesSlide" Target="../notesSlides/notesSlide40.xml" />
  <Relationship Id="rId1" Type="http://schemas.openxmlformats.org/officeDocument/2006/relationships/slideLayout" Target="../slideLayouts/slideLayout2.xml" />
</Relationships>
</file>

<file path=ppt/slides/_rels/slide41.xml.rels>&#65279;<?xml version="1.0" encoding="UTF-8" standalone="yes"?>
<Relationships xmlns="http://schemas.openxmlformats.org/package/2006/relationships">
  <Relationship Id="rId2" Type="http://schemas.openxmlformats.org/officeDocument/2006/relationships/notesSlide" Target="../notesSlides/notesSlide41.xml" />
  <Relationship Id="rId1" Type="http://schemas.openxmlformats.org/officeDocument/2006/relationships/slideLayout" Target="../slideLayouts/slideLayout2.xml" />
</Relationships>
</file>

<file path=ppt/slides/_rels/slide42.xml.rels>&#65279;<?xml version="1.0" encoding="UTF-8" standalone="yes"?>
<Relationships xmlns="http://schemas.openxmlformats.org/package/2006/relationships">
  <Relationship Id="rId2" Type="http://schemas.openxmlformats.org/officeDocument/2006/relationships/notesSlide" Target="../notesSlides/notesSlide42.xml" />
  <Relationship Id="rId1" Type="http://schemas.openxmlformats.org/officeDocument/2006/relationships/slideLayout" Target="../slideLayouts/slideLayout2.xml" />
</Relationships>
</file>

<file path=ppt/slides/_rels/slide43.xml.rels>&#65279;<?xml version="1.0" encoding="UTF-8" standalone="yes"?>
<Relationships xmlns="http://schemas.openxmlformats.org/package/2006/relationships">
  <Relationship Id="rId2" Type="http://schemas.openxmlformats.org/officeDocument/2006/relationships/notesSlide" Target="../notesSlides/notesSlide43.xml" />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2" Type="http://schemas.openxmlformats.org/officeDocument/2006/relationships/notesSlide" Target="../notesSlides/notesSlide6.xml" />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2" Type="http://schemas.openxmlformats.org/officeDocument/2006/relationships/notesSlide" Target="../notesSlides/notesSlide7.xml" />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2" Type="http://schemas.openxmlformats.org/officeDocument/2006/relationships/notesSlide" Target="../notesSlides/notesSlide8.xml" />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2" Type="http://schemas.openxmlformats.org/officeDocument/2006/relationships/notesSlide" Target="../notesSlides/notesSlide9.xml" />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896463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Fact Pattern No. </a:t>
            </a:r>
            <a:r>
              <a:rPr lang="en-US" dirty="0" smtClean="0"/>
              <a:t>1 </a:t>
            </a:r>
            <a:r>
              <a:rPr lang="en-US" dirty="0"/>
              <a:t>- Statute of Repose</a:t>
            </a:r>
          </a:p>
        </p:txBody>
      </p:sp>
      <p:sp>
        <p:nvSpPr>
          <p:cNvPr id="3" name="Content Placeholder 2"/>
          <p:cNvSpPr>
            <a:spLocks noGrp="1"/>
          </p:cNvSpPr>
          <p:nvPr>
            <p:ph idx="1"/>
          </p:nvPr>
        </p:nvSpPr>
        <p:spPr/>
        <p:txBody>
          <a:bodyPr/>
          <a:lstStyle/>
          <a:p>
            <a:r>
              <a:rPr lang="en-US" dirty="0" smtClean="0"/>
              <a:t>In the end:</a:t>
            </a:r>
          </a:p>
          <a:p>
            <a:pPr lvl="1"/>
            <a:r>
              <a:rPr lang="en-US" dirty="0" smtClean="0"/>
              <a:t>Construction completed in 1990</a:t>
            </a:r>
          </a:p>
          <a:p>
            <a:pPr lvl="1"/>
            <a:r>
              <a:rPr lang="en-US" dirty="0" smtClean="0"/>
              <a:t>Defects not discovered until 2003</a:t>
            </a:r>
          </a:p>
          <a:p>
            <a:pPr lvl="1"/>
            <a:r>
              <a:rPr lang="en-US" dirty="0" smtClean="0"/>
              <a:t>Lawsuit filed in 2007</a:t>
            </a:r>
          </a:p>
          <a:p>
            <a:pPr lvl="1"/>
            <a:r>
              <a:rPr lang="en-US" dirty="0" smtClean="0"/>
              <a:t>Supreme Court decision 24 years later in 2014</a:t>
            </a:r>
          </a:p>
          <a:p>
            <a:r>
              <a:rPr lang="en-US" i="1" dirty="0" smtClean="0"/>
              <a:t>Oaktree Condominium Association v. Hallmark Building Company </a:t>
            </a:r>
            <a:r>
              <a:rPr lang="en-US" dirty="0" smtClean="0"/>
              <a:t>2014-Ohio-1937</a:t>
            </a:r>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5687269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a:bodyPr>
          <a:lstStyle/>
          <a:p>
            <a:r>
              <a:rPr lang="en-US" dirty="0"/>
              <a:t>Fact Pattern No. </a:t>
            </a:r>
            <a:r>
              <a:rPr lang="en-US" dirty="0" smtClean="0"/>
              <a:t>2 </a:t>
            </a:r>
            <a:r>
              <a:rPr lang="en-US" dirty="0"/>
              <a:t>- </a:t>
            </a:r>
            <a:br>
              <a:rPr lang="en-US" dirty="0"/>
            </a:br>
            <a:r>
              <a:rPr lang="en-US" dirty="0"/>
              <a:t>No Damage For Delay</a:t>
            </a:r>
          </a:p>
        </p:txBody>
      </p:sp>
      <p:sp>
        <p:nvSpPr>
          <p:cNvPr id="49155" name="Rectangle 3"/>
          <p:cNvSpPr>
            <a:spLocks noGrp="1" noChangeArrowheads="1"/>
          </p:cNvSpPr>
          <p:nvPr>
            <p:ph idx="1"/>
          </p:nvPr>
        </p:nvSpPr>
        <p:spPr/>
        <p:txBody>
          <a:bodyPr/>
          <a:lstStyle/>
          <a:p>
            <a:r>
              <a:rPr lang="en-US" dirty="0"/>
              <a:t>Construction of OPERS project in Columbus</a:t>
            </a:r>
          </a:p>
          <a:p>
            <a:r>
              <a:rPr lang="en-US" dirty="0"/>
              <a:t>Claims caused by delay and disruption and failures to grant time extensions when requested resulting in acceleration costs</a:t>
            </a:r>
          </a:p>
          <a:p>
            <a:endParaRPr lang="en-US"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0646810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dirty="0"/>
              <a:t>Fact Pattern No. </a:t>
            </a:r>
            <a:r>
              <a:rPr lang="en-US" dirty="0" smtClean="0"/>
              <a:t>2</a:t>
            </a:r>
            <a:endParaRPr lang="en-US" dirty="0"/>
          </a:p>
        </p:txBody>
      </p:sp>
      <p:sp>
        <p:nvSpPr>
          <p:cNvPr id="61443" name="Rectangle 3"/>
          <p:cNvSpPr>
            <a:spLocks noGrp="1" noChangeArrowheads="1"/>
          </p:cNvSpPr>
          <p:nvPr>
            <p:ph idx="1"/>
          </p:nvPr>
        </p:nvSpPr>
        <p:spPr>
          <a:xfrm>
            <a:off x="628650" y="1553241"/>
            <a:ext cx="7886700" cy="4351338"/>
          </a:xfrm>
        </p:spPr>
        <p:txBody>
          <a:bodyPr>
            <a:normAutofit/>
          </a:bodyPr>
          <a:lstStyle/>
          <a:p>
            <a:pPr>
              <a:lnSpc>
                <a:spcPct val="90000"/>
              </a:lnSpc>
            </a:pPr>
            <a:r>
              <a:rPr lang="en-US" sz="2000" dirty="0"/>
              <a:t>Clause in the contract provided as follows:</a:t>
            </a:r>
          </a:p>
          <a:p>
            <a:pPr>
              <a:lnSpc>
                <a:spcPct val="90000"/>
              </a:lnSpc>
              <a:buFont typeface="Arial" charset="0"/>
              <a:buNone/>
            </a:pPr>
            <a:r>
              <a:rPr lang="en-US" sz="2000" dirty="0"/>
              <a:t>	To the fullest extent permitted by law, any extension of time granted pursuant to paragraph GC 6.2 shall be the sole remedy which may be provided by Owner, and Contractor shall not be entitled to additional compensation or mitigation of Liquidated Damages for any delay, interference, hindrance or disruption, including, without limitation, costs of acceleration, consequential damages, loss of efficiency, loss of productivity, lost opportunity costs, impact damages, lost profits or other similar remuneration. Contractor agrees that the possibility that Contractor may accelerate its performance to meet the Construction Schedule is within the contemplation of the parties and that any such acceleration is solely within the discretion of Contractor. This provision is intended to be, and shall be construed as consistent with, and not in conflict with, Section 4113.62, ORC, to the fullest extent permitted.</a:t>
            </a:r>
          </a:p>
          <a:p>
            <a:pPr>
              <a:lnSpc>
                <a:spcPct val="90000"/>
              </a:lnSpc>
              <a:buFont typeface="Arial" charset="0"/>
              <a:buNone/>
            </a:pPr>
            <a:endParaRPr lang="en-US" sz="2000"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1155183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dirty="0"/>
              <a:t>Fact Pattern No. </a:t>
            </a:r>
            <a:r>
              <a:rPr lang="en-US" dirty="0" smtClean="0"/>
              <a:t>2</a:t>
            </a:r>
            <a:endParaRPr lang="en-US" dirty="0"/>
          </a:p>
        </p:txBody>
      </p:sp>
      <p:sp>
        <p:nvSpPr>
          <p:cNvPr id="62467" name="Rectangle 3"/>
          <p:cNvSpPr>
            <a:spLocks noGrp="1" noChangeArrowheads="1"/>
          </p:cNvSpPr>
          <p:nvPr>
            <p:ph idx="1"/>
          </p:nvPr>
        </p:nvSpPr>
        <p:spPr/>
        <p:txBody>
          <a:bodyPr>
            <a:normAutofit/>
          </a:bodyPr>
          <a:lstStyle/>
          <a:p>
            <a:r>
              <a:rPr lang="en-US" sz="2000" dirty="0"/>
              <a:t>Contractor argued that this clause was an unenforceable no damage for delay clause.  </a:t>
            </a:r>
          </a:p>
          <a:p>
            <a:r>
              <a:rPr lang="en-US" sz="2000" dirty="0"/>
              <a:t>Owner argued that since these were disruption and hindrance damages the statute outlawing no damage for delay clauses did not apply.</a:t>
            </a:r>
          </a:p>
          <a:p>
            <a:r>
              <a:rPr lang="en-US" sz="2000" dirty="0"/>
              <a:t>Court disagreed stating that </a:t>
            </a:r>
            <a:r>
              <a:rPr lang="en-US" sz="2000" dirty="0" smtClean="0"/>
              <a:t>it </a:t>
            </a:r>
            <a:r>
              <a:rPr lang="en-US" sz="2000" dirty="0"/>
              <a:t>was delay that </a:t>
            </a:r>
            <a:r>
              <a:rPr lang="en-US" sz="2000" dirty="0" smtClean="0"/>
              <a:t>caused </a:t>
            </a:r>
            <a:r>
              <a:rPr lang="en-US" sz="2000" dirty="0"/>
              <a:t>the disruption, hindrance and acceleration damages and that the statute talks about waiving “liability” for delay as opposed to “damages” for delay.</a:t>
            </a:r>
          </a:p>
          <a:p>
            <a:r>
              <a:rPr lang="en-US" sz="2000" dirty="0"/>
              <a:t>Since the damages were caused by delay for which the Owner was responsible, the clause was unenforceable under the statute.</a:t>
            </a:r>
          </a:p>
          <a:p>
            <a:r>
              <a:rPr lang="en-US" sz="2000" dirty="0"/>
              <a:t>Court of appeals affirmed.</a:t>
            </a:r>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3617062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a:bodyPr>
          <a:lstStyle/>
          <a:p>
            <a:r>
              <a:rPr lang="en-US" dirty="0"/>
              <a:t>Fact Pattern No. </a:t>
            </a:r>
            <a:r>
              <a:rPr lang="en-US" dirty="0" smtClean="0"/>
              <a:t>2 </a:t>
            </a:r>
            <a:r>
              <a:rPr lang="en-US" dirty="0"/>
              <a:t>- </a:t>
            </a:r>
            <a:br>
              <a:rPr lang="en-US" dirty="0"/>
            </a:br>
            <a:r>
              <a:rPr lang="en-US" dirty="0"/>
              <a:t>Lessons Learned</a:t>
            </a:r>
          </a:p>
        </p:txBody>
      </p:sp>
      <p:sp>
        <p:nvSpPr>
          <p:cNvPr id="60419" name="Rectangle 3"/>
          <p:cNvSpPr>
            <a:spLocks noGrp="1" noChangeArrowheads="1"/>
          </p:cNvSpPr>
          <p:nvPr>
            <p:ph idx="1"/>
          </p:nvPr>
        </p:nvSpPr>
        <p:spPr/>
        <p:txBody>
          <a:bodyPr/>
          <a:lstStyle/>
          <a:p>
            <a:r>
              <a:rPr lang="en-US" dirty="0" smtClean="0"/>
              <a:t>Don’t </a:t>
            </a:r>
            <a:r>
              <a:rPr lang="en-US" dirty="0"/>
              <a:t>let an owner fool you into thinking that disruption and hindrance damages are not caused by delay.</a:t>
            </a:r>
          </a:p>
          <a:p>
            <a:r>
              <a:rPr lang="en-US" dirty="0"/>
              <a:t>State your claim as a delay claim</a:t>
            </a:r>
            <a:endParaRPr lang="en-US" i="1" dirty="0"/>
          </a:p>
          <a:p>
            <a:r>
              <a:rPr lang="en-US" i="1" dirty="0"/>
              <a:t>Cleveland Construction, Inc. v. Ohio Public Employees Retirement System</a:t>
            </a:r>
            <a:r>
              <a:rPr lang="en-US" dirty="0"/>
              <a:t> 2008-Ohio-1630 </a:t>
            </a:r>
          </a:p>
          <a:p>
            <a:endParaRPr lang="en-US"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459053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Fact Pattern No. 3 - Liquidated Damages</a:t>
            </a:r>
            <a:endParaRPr lang="en-US" dirty="0"/>
          </a:p>
        </p:txBody>
      </p:sp>
      <p:sp>
        <p:nvSpPr>
          <p:cNvPr id="3" name="Content Placeholder 2"/>
          <p:cNvSpPr>
            <a:spLocks noGrp="1"/>
          </p:cNvSpPr>
          <p:nvPr>
            <p:ph idx="1"/>
          </p:nvPr>
        </p:nvSpPr>
        <p:spPr/>
        <p:txBody>
          <a:bodyPr>
            <a:normAutofit fontScale="85000" lnSpcReduction="10000"/>
          </a:bodyPr>
          <a:lstStyle/>
          <a:p>
            <a:r>
              <a:rPr lang="en-US" sz="4400" dirty="0"/>
              <a:t>Contractor and Village entered into contract for road construction project</a:t>
            </a:r>
          </a:p>
          <a:p>
            <a:pPr lvl="1"/>
            <a:r>
              <a:rPr lang="en-US" sz="3600" dirty="0"/>
              <a:t>Time limits were “of the essence</a:t>
            </a:r>
            <a:r>
              <a:rPr lang="en-US" sz="3600" dirty="0" smtClean="0"/>
              <a:t>”</a:t>
            </a:r>
          </a:p>
          <a:p>
            <a:pPr lvl="1"/>
            <a:r>
              <a:rPr lang="en-US" sz="3600" dirty="0" smtClean="0"/>
              <a:t>120 day project duration</a:t>
            </a:r>
            <a:endParaRPr lang="en-US" sz="3600" dirty="0"/>
          </a:p>
          <a:p>
            <a:pPr lvl="1"/>
            <a:r>
              <a:rPr lang="en-US" sz="3600" dirty="0"/>
              <a:t>Liquidated damages for delay</a:t>
            </a:r>
          </a:p>
          <a:p>
            <a:pPr lvl="2"/>
            <a:r>
              <a:rPr lang="en-US" sz="2900" dirty="0"/>
              <a:t>$700 for each day after the specified completion date until the project was substantially completed</a:t>
            </a:r>
          </a:p>
          <a:p>
            <a:r>
              <a:rPr lang="en-US" sz="4400" dirty="0"/>
              <a:t>Parties agreed to an extension of the completion date of almost year</a:t>
            </a:r>
          </a:p>
          <a:p>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5522525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Fact Pattern No. </a:t>
            </a:r>
            <a:r>
              <a:rPr lang="en-US" dirty="0" smtClean="0"/>
              <a:t>3 </a:t>
            </a:r>
            <a:r>
              <a:rPr lang="en-US" dirty="0"/>
              <a:t>- Liquidated Damages</a:t>
            </a:r>
          </a:p>
        </p:txBody>
      </p:sp>
      <p:sp>
        <p:nvSpPr>
          <p:cNvPr id="3" name="Content Placeholder 2"/>
          <p:cNvSpPr>
            <a:spLocks noGrp="1"/>
          </p:cNvSpPr>
          <p:nvPr>
            <p:ph idx="1"/>
          </p:nvPr>
        </p:nvSpPr>
        <p:spPr/>
        <p:txBody>
          <a:bodyPr>
            <a:normAutofit/>
          </a:bodyPr>
          <a:lstStyle/>
          <a:p>
            <a:r>
              <a:rPr lang="en-US" dirty="0"/>
              <a:t>Contractor completed the project 397 days after the </a:t>
            </a:r>
            <a:r>
              <a:rPr lang="en-US" dirty="0" smtClean="0"/>
              <a:t>extended project </a:t>
            </a:r>
            <a:r>
              <a:rPr lang="en-US" dirty="0"/>
              <a:t>completion date</a:t>
            </a:r>
          </a:p>
          <a:p>
            <a:r>
              <a:rPr lang="en-US" dirty="0" smtClean="0"/>
              <a:t>Village </a:t>
            </a:r>
            <a:r>
              <a:rPr lang="en-US" dirty="0"/>
              <a:t>paid Contractor $535,823 of the $683,300 price under the contract</a:t>
            </a:r>
          </a:p>
          <a:p>
            <a:r>
              <a:rPr lang="en-US" dirty="0"/>
              <a:t>Contractor filed a complaint to recover the remaining amount owed</a:t>
            </a:r>
          </a:p>
          <a:p>
            <a:r>
              <a:rPr lang="en-US" dirty="0"/>
              <a:t>Village filed answer and counterclaim seeking liquidated damages for </a:t>
            </a:r>
            <a:r>
              <a:rPr lang="en-US" dirty="0" smtClean="0"/>
              <a:t>delay in the amount of $277,900 for 397 days of additional delay.</a:t>
            </a:r>
            <a:endParaRPr lang="en-US" dirty="0"/>
          </a:p>
          <a:p>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6060781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Fact Pattern No. </a:t>
            </a:r>
            <a:r>
              <a:rPr lang="en-US" dirty="0" smtClean="0"/>
              <a:t>3 </a:t>
            </a:r>
            <a:r>
              <a:rPr lang="en-US" dirty="0"/>
              <a:t>- Liquidated Damages</a:t>
            </a:r>
          </a:p>
        </p:txBody>
      </p:sp>
      <p:sp>
        <p:nvSpPr>
          <p:cNvPr id="3" name="Content Placeholder 2"/>
          <p:cNvSpPr>
            <a:spLocks noGrp="1"/>
          </p:cNvSpPr>
          <p:nvPr>
            <p:ph idx="1"/>
          </p:nvPr>
        </p:nvSpPr>
        <p:spPr/>
        <p:txBody>
          <a:bodyPr>
            <a:normAutofit fontScale="92500" lnSpcReduction="20000"/>
          </a:bodyPr>
          <a:lstStyle/>
          <a:p>
            <a:r>
              <a:rPr lang="en-US" sz="4400" dirty="0"/>
              <a:t>A month before the expiration of the extended completion date, Contractor requested another extension</a:t>
            </a:r>
          </a:p>
          <a:p>
            <a:pPr lvl="1"/>
            <a:r>
              <a:rPr lang="en-US" sz="3600" dirty="0"/>
              <a:t>Village rejected and notified Contractor by two letters:</a:t>
            </a:r>
          </a:p>
          <a:p>
            <a:pPr lvl="2"/>
            <a:r>
              <a:rPr lang="en-US" sz="2900" dirty="0"/>
              <a:t>First (sent near completion date) stated it would begin assessing liquidated damages</a:t>
            </a:r>
          </a:p>
          <a:p>
            <a:pPr lvl="2"/>
            <a:r>
              <a:rPr lang="en-US" sz="2900" dirty="0"/>
              <a:t>Second (sent a month after set completion date) stated that it was assessing damages as of set completion date</a:t>
            </a:r>
          </a:p>
          <a:p>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028037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Fact Pattern No. </a:t>
            </a:r>
            <a:r>
              <a:rPr lang="en-US" dirty="0" smtClean="0"/>
              <a:t>3 </a:t>
            </a:r>
            <a:r>
              <a:rPr lang="en-US" dirty="0"/>
              <a:t>- Liquidated Damages</a:t>
            </a:r>
          </a:p>
        </p:txBody>
      </p:sp>
      <p:sp>
        <p:nvSpPr>
          <p:cNvPr id="3" name="Content Placeholder 2"/>
          <p:cNvSpPr>
            <a:spLocks noGrp="1"/>
          </p:cNvSpPr>
          <p:nvPr>
            <p:ph idx="1"/>
          </p:nvPr>
        </p:nvSpPr>
        <p:spPr/>
        <p:txBody>
          <a:bodyPr/>
          <a:lstStyle/>
          <a:p>
            <a:r>
              <a:rPr lang="en-US" dirty="0" smtClean="0"/>
              <a:t>Trial court found that Contractor had not followed notice requirements of contract  for purposes of securing an additional time extension</a:t>
            </a:r>
          </a:p>
          <a:p>
            <a:r>
              <a:rPr lang="en-US" dirty="0" smtClean="0"/>
              <a:t>Owner was therefore entitled to liquidated damages in an amount which was 1/3 of the original contract amount.</a:t>
            </a:r>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6065941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Fact Pattern No. </a:t>
            </a:r>
            <a:r>
              <a:rPr lang="en-US" dirty="0" smtClean="0"/>
              <a:t>3 </a:t>
            </a:r>
            <a:r>
              <a:rPr lang="en-US" dirty="0"/>
              <a:t>- Liquidated Damages</a:t>
            </a:r>
          </a:p>
        </p:txBody>
      </p:sp>
      <p:sp>
        <p:nvSpPr>
          <p:cNvPr id="3" name="Content Placeholder 2"/>
          <p:cNvSpPr>
            <a:spLocks noGrp="1"/>
          </p:cNvSpPr>
          <p:nvPr>
            <p:ph idx="1"/>
          </p:nvPr>
        </p:nvSpPr>
        <p:spPr/>
        <p:txBody>
          <a:bodyPr>
            <a:normAutofit/>
          </a:bodyPr>
          <a:lstStyle/>
          <a:p>
            <a:r>
              <a:rPr lang="en-US" dirty="0" smtClean="0"/>
              <a:t>On appeal, the Court overturned the assessment of liquidated damages holding that the provision was unenforceable as a penalty given the amount versus the original contract amount.</a:t>
            </a:r>
          </a:p>
          <a:p>
            <a:r>
              <a:rPr lang="en-US" dirty="0" smtClean="0"/>
              <a:t>“Penalty </a:t>
            </a:r>
            <a:r>
              <a:rPr lang="en-US" dirty="0"/>
              <a:t>provisions in contracts are invalid on public policy grounds because a penalty attempts to coerce compliance with the contract instead of representing damages that may actually result from a failure to </a:t>
            </a:r>
            <a:r>
              <a:rPr lang="en-US" dirty="0" smtClean="0"/>
              <a:t>perform”</a:t>
            </a:r>
            <a:endParaRPr lang="en-US" dirty="0"/>
          </a:p>
          <a:p>
            <a:endParaRPr lang="en-US" dirty="0"/>
          </a:p>
          <a:p>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137558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752600"/>
          </a:xfrm>
        </p:spPr>
        <p:txBody>
          <a:bodyPr>
            <a:noAutofit/>
          </a:bodyPr>
          <a:lstStyle/>
          <a:p>
            <a:r>
              <a:rPr lang="en-US" sz="4000" b="1" dirty="0" smtClean="0"/>
              <a:t>Recurring Issues That Impact Risk Management Assessment in the Construction Industry</a:t>
            </a:r>
            <a:endParaRPr lang="en-US" sz="4000" b="1" dirty="0"/>
          </a:p>
        </p:txBody>
      </p:sp>
      <p:sp>
        <p:nvSpPr>
          <p:cNvPr id="5" name="Subtitle 4"/>
          <p:cNvSpPr>
            <a:spLocks noGrp="1"/>
          </p:cNvSpPr>
          <p:nvPr>
            <p:ph type="subTitle" idx="1"/>
          </p:nvPr>
        </p:nvSpPr>
        <p:spPr>
          <a:xfrm>
            <a:off x="1371600" y="3535975"/>
            <a:ext cx="6400800" cy="1752600"/>
          </a:xfrm>
        </p:spPr>
        <p:txBody>
          <a:bodyPr>
            <a:normAutofit/>
          </a:bodyPr>
          <a:lstStyle/>
          <a:p>
            <a:r>
              <a:rPr lang="en-US" sz="1600" b="1" dirty="0" smtClean="0">
                <a:solidFill>
                  <a:schemeClr val="tx1"/>
                </a:solidFill>
              </a:rPr>
              <a:t>Presented by Jason R. Harley</a:t>
            </a:r>
          </a:p>
          <a:p>
            <a:r>
              <a:rPr lang="en-US" sz="1600" b="1" dirty="0" smtClean="0">
                <a:solidFill>
                  <a:schemeClr val="tx1"/>
                </a:solidFill>
              </a:rPr>
              <a:t>McDonald Hopkins LLC</a:t>
            </a:r>
          </a:p>
          <a:p>
            <a:r>
              <a:rPr lang="en-US" sz="1600" b="1" dirty="0" smtClean="0">
                <a:solidFill>
                  <a:schemeClr val="tx1"/>
                </a:solidFill>
              </a:rPr>
              <a:t>Tel. (614) 458-0025</a:t>
            </a:r>
          </a:p>
          <a:p>
            <a:r>
              <a:rPr lang="en-US" sz="1600" u="sng" dirty="0" smtClean="0">
                <a:solidFill>
                  <a:schemeClr val="tx2"/>
                </a:solidFill>
              </a:rPr>
              <a:t>JHarley@mcdonaldhopkins.com</a:t>
            </a:r>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5827283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Fact Pattern No. </a:t>
            </a:r>
            <a:r>
              <a:rPr lang="en-US" dirty="0" smtClean="0"/>
              <a:t>3 </a:t>
            </a:r>
            <a:r>
              <a:rPr lang="en-US" dirty="0"/>
              <a:t>- Liquidated Damages</a:t>
            </a:r>
          </a:p>
        </p:txBody>
      </p:sp>
      <p:sp>
        <p:nvSpPr>
          <p:cNvPr id="3" name="Content Placeholder 2"/>
          <p:cNvSpPr>
            <a:spLocks noGrp="1"/>
          </p:cNvSpPr>
          <p:nvPr>
            <p:ph idx="1"/>
          </p:nvPr>
        </p:nvSpPr>
        <p:spPr/>
        <p:txBody>
          <a:bodyPr/>
          <a:lstStyle/>
          <a:p>
            <a:r>
              <a:rPr lang="en-US" sz="2400" dirty="0"/>
              <a:t>Agreed amounts should be treated as liquidated damages and not as a penalty, if the damages would be </a:t>
            </a:r>
          </a:p>
          <a:p>
            <a:pPr lvl="1"/>
            <a:r>
              <a:rPr lang="en-US" sz="2000" dirty="0"/>
              <a:t>uncertain as to amount and difficult of proof, and if </a:t>
            </a:r>
          </a:p>
          <a:p>
            <a:pPr lvl="1"/>
            <a:r>
              <a:rPr lang="en-US" sz="2000" dirty="0"/>
              <a:t>the contract as a whole is not so manifestly unconscionable, unreasonable, and disproportionate in amount as to justify the conclusion that it does not express the true intention of the parties, and if </a:t>
            </a:r>
          </a:p>
          <a:p>
            <a:pPr lvl="1"/>
            <a:r>
              <a:rPr lang="en-US" sz="2000" dirty="0"/>
              <a:t>the contract is consistent with the conclusion that it was the intention of the parties that damages in the amount stated should follow the breach thereof</a:t>
            </a: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5840275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Fact Pattern No. </a:t>
            </a:r>
            <a:r>
              <a:rPr lang="en-US" dirty="0" smtClean="0"/>
              <a:t>3 </a:t>
            </a:r>
            <a:r>
              <a:rPr lang="en-US" dirty="0"/>
              <a:t>- Liquidated Damages</a:t>
            </a:r>
          </a:p>
        </p:txBody>
      </p:sp>
      <p:sp>
        <p:nvSpPr>
          <p:cNvPr id="3" name="Content Placeholder 2"/>
          <p:cNvSpPr>
            <a:spLocks noGrp="1"/>
          </p:cNvSpPr>
          <p:nvPr>
            <p:ph idx="1"/>
          </p:nvPr>
        </p:nvSpPr>
        <p:spPr/>
        <p:txBody>
          <a:bodyPr>
            <a:normAutofit lnSpcReduction="10000"/>
          </a:bodyPr>
          <a:lstStyle/>
          <a:p>
            <a:r>
              <a:rPr lang="en-US" dirty="0" smtClean="0"/>
              <a:t>Ohio Supreme Court agreed to hear the case to consider two proposition of law</a:t>
            </a:r>
          </a:p>
          <a:p>
            <a:pPr lvl="1"/>
            <a:r>
              <a:rPr lang="en-US" dirty="0"/>
              <a:t>When evaluating the enforceability of </a:t>
            </a:r>
            <a:r>
              <a:rPr lang="en-US" dirty="0" smtClean="0"/>
              <a:t>an LDs provision, </a:t>
            </a:r>
            <a:r>
              <a:rPr lang="en-US" dirty="0"/>
              <a:t>the court must conduct its analysis prospectively, based on the per diem amount of the liquidated damages at the time the contract is executed, and not retrospectively, based on the total liquidated damages that ultimately accrue</a:t>
            </a:r>
            <a:r>
              <a:rPr lang="en-US" dirty="0" smtClean="0"/>
              <a:t>.</a:t>
            </a:r>
          </a:p>
          <a:p>
            <a:pPr lvl="1"/>
            <a:r>
              <a:rPr lang="en-US" dirty="0" smtClean="0"/>
              <a:t>LDs are </a:t>
            </a:r>
            <a:r>
              <a:rPr lang="en-US" dirty="0"/>
              <a:t>not </a:t>
            </a:r>
            <a:r>
              <a:rPr lang="en-US" dirty="0" smtClean="0"/>
              <a:t>a </a:t>
            </a:r>
            <a:r>
              <a:rPr lang="en-US" dirty="0"/>
              <a:t>penalty simply because a project consists of new construction of an improvement that did not exist previously and no proof of actual damages is required to enforce liquidated damages pursuant to such a contract.</a:t>
            </a: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402718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Fact Pattern No. </a:t>
            </a:r>
            <a:r>
              <a:rPr lang="en-US" dirty="0" smtClean="0"/>
              <a:t>3 </a:t>
            </a:r>
            <a:r>
              <a:rPr lang="en-US" dirty="0"/>
              <a:t>- Liquidated Damages</a:t>
            </a:r>
          </a:p>
        </p:txBody>
      </p:sp>
      <p:sp>
        <p:nvSpPr>
          <p:cNvPr id="3" name="Content Placeholder 2"/>
          <p:cNvSpPr>
            <a:spLocks noGrp="1"/>
          </p:cNvSpPr>
          <p:nvPr>
            <p:ph idx="1"/>
          </p:nvPr>
        </p:nvSpPr>
        <p:spPr/>
        <p:txBody>
          <a:bodyPr>
            <a:normAutofit/>
          </a:bodyPr>
          <a:lstStyle/>
          <a:p>
            <a:r>
              <a:rPr lang="en-US" dirty="0" smtClean="0"/>
              <a:t>The Court first expressly recognized the enforceability of LDs in public contracts:</a:t>
            </a:r>
          </a:p>
          <a:p>
            <a:pPr lvl="1"/>
            <a:r>
              <a:rPr lang="en-US" dirty="0"/>
              <a:t> In a public-roadway-construction contract, each delay in completing the project adds to inconvenience, increased costs, and loss of use of the </a:t>
            </a:r>
            <a:r>
              <a:rPr lang="en-US" dirty="0" smtClean="0"/>
              <a:t>roadway  </a:t>
            </a:r>
          </a:p>
          <a:p>
            <a:pPr lvl="1"/>
            <a:r>
              <a:rPr lang="en-US" dirty="0" smtClean="0"/>
              <a:t>But each </a:t>
            </a:r>
            <a:r>
              <a:rPr lang="en-US" dirty="0"/>
              <a:t>day's delay, while unquestionably injurious, is injurious frequently in ways that are difficult to estimate</a:t>
            </a:r>
            <a:r>
              <a:rPr lang="en-US" dirty="0" smtClean="0"/>
              <a:t>.</a:t>
            </a:r>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2493761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Fact Pattern No. </a:t>
            </a:r>
            <a:r>
              <a:rPr lang="en-US" dirty="0" smtClean="0"/>
              <a:t>3 </a:t>
            </a:r>
            <a:r>
              <a:rPr lang="en-US" dirty="0"/>
              <a:t>- Liquidated Damages</a:t>
            </a:r>
          </a:p>
        </p:txBody>
      </p:sp>
      <p:sp>
        <p:nvSpPr>
          <p:cNvPr id="3" name="Content Placeholder 2"/>
          <p:cNvSpPr>
            <a:spLocks noGrp="1"/>
          </p:cNvSpPr>
          <p:nvPr>
            <p:ph idx="1"/>
          </p:nvPr>
        </p:nvSpPr>
        <p:spPr/>
        <p:txBody>
          <a:bodyPr>
            <a:normAutofit/>
          </a:bodyPr>
          <a:lstStyle/>
          <a:p>
            <a:r>
              <a:rPr lang="en-US" dirty="0" smtClean="0"/>
              <a:t>The Court then reversed the appellate court’s application of the second part of the test – “contract as a whole is so manifestly unconscionable, unreasonable, and disproportionate in amount …”</a:t>
            </a:r>
          </a:p>
          <a:p>
            <a:r>
              <a:rPr lang="en-US" dirty="0" smtClean="0"/>
              <a:t>The appellate court focused on the $277,900 in LDs in relation to the $683,300 contract amount</a:t>
            </a:r>
          </a:p>
          <a:p>
            <a:r>
              <a:rPr lang="en-US" dirty="0" smtClean="0"/>
              <a:t>Found that the </a:t>
            </a:r>
            <a:r>
              <a:rPr lang="en-US" i="1" dirty="0" smtClean="0"/>
              <a:t>application</a:t>
            </a:r>
            <a:r>
              <a:rPr lang="en-US" dirty="0" smtClean="0"/>
              <a:t> of the LDs provision rendered it a penalty</a:t>
            </a:r>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9471544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Fact Pattern No. </a:t>
            </a:r>
            <a:r>
              <a:rPr lang="en-US" dirty="0" smtClean="0"/>
              <a:t>3 </a:t>
            </a:r>
            <a:r>
              <a:rPr lang="en-US" dirty="0"/>
              <a:t>- Liquidated Damages</a:t>
            </a:r>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dirty="0"/>
              <a:t>correct analysis looks at whether it was conscionable to assess $700 </a:t>
            </a:r>
            <a:r>
              <a:rPr lang="en-US" i="1" dirty="0"/>
              <a:t>per day</a:t>
            </a:r>
            <a:r>
              <a:rPr lang="en-US" dirty="0"/>
              <a:t> in liquidated damages for each day that the contract was not completed rather than looking at the aggregate amount of the damages awarded</a:t>
            </a:r>
            <a:r>
              <a:rPr lang="en-US" dirty="0" smtClean="0"/>
              <a:t>.”</a:t>
            </a:r>
          </a:p>
          <a:p>
            <a:r>
              <a:rPr lang="en-US" dirty="0" smtClean="0"/>
              <a:t>By the appellate court’s reasoning, the provision might have been enforceable if the delay had been shorter</a:t>
            </a:r>
          </a:p>
          <a:p>
            <a:r>
              <a:rPr lang="en-US" dirty="0"/>
              <a:t>“It is a perverse rule of law to hold that a court can relieve a breaching party of the consequences it agreed to by refusing to enforce a per diem liquidated-damages provision solely because the breach was an egregious one</a:t>
            </a:r>
            <a:r>
              <a:rPr lang="en-US" dirty="0" smtClean="0"/>
              <a:t>.”</a:t>
            </a:r>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7361136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Fact Pattern No. </a:t>
            </a:r>
            <a:r>
              <a:rPr lang="en-US" dirty="0" smtClean="0"/>
              <a:t>3 </a:t>
            </a:r>
            <a:r>
              <a:rPr lang="en-US" dirty="0"/>
              <a:t>- Liquidated Damages</a:t>
            </a:r>
          </a:p>
        </p:txBody>
      </p:sp>
      <p:sp>
        <p:nvSpPr>
          <p:cNvPr id="3" name="Content Placeholder 2"/>
          <p:cNvSpPr>
            <a:spLocks noGrp="1"/>
          </p:cNvSpPr>
          <p:nvPr>
            <p:ph idx="1"/>
          </p:nvPr>
        </p:nvSpPr>
        <p:spPr/>
        <p:txBody>
          <a:bodyPr/>
          <a:lstStyle/>
          <a:p>
            <a:r>
              <a:rPr lang="en-US" i="1" dirty="0"/>
              <a:t>Boone Coleman Construction v. Village of </a:t>
            </a:r>
            <a:r>
              <a:rPr lang="en-US" i="1" dirty="0" smtClean="0"/>
              <a:t>Piketon </a:t>
            </a:r>
            <a:r>
              <a:rPr lang="en-US" dirty="0" smtClean="0"/>
              <a:t>2016-Ohio-628</a:t>
            </a:r>
          </a:p>
          <a:p>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9894405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Fact Pattern No. </a:t>
            </a:r>
            <a:r>
              <a:rPr lang="en-US" dirty="0" smtClean="0"/>
              <a:t>3 </a:t>
            </a:r>
            <a:r>
              <a:rPr lang="en-US" dirty="0"/>
              <a:t>- Liquidated </a:t>
            </a:r>
            <a:r>
              <a:rPr lang="en-US" dirty="0" smtClean="0"/>
              <a:t>Damages</a:t>
            </a:r>
            <a:br>
              <a:rPr lang="en-US" dirty="0" smtClean="0"/>
            </a:br>
            <a:r>
              <a:rPr lang="en-US" dirty="0" smtClean="0"/>
              <a:t>Lessons Learned</a:t>
            </a:r>
            <a:endParaRPr lang="en-US" dirty="0"/>
          </a:p>
        </p:txBody>
      </p:sp>
      <p:sp>
        <p:nvSpPr>
          <p:cNvPr id="3" name="Content Placeholder 2"/>
          <p:cNvSpPr>
            <a:spLocks noGrp="1"/>
          </p:cNvSpPr>
          <p:nvPr>
            <p:ph idx="1"/>
          </p:nvPr>
        </p:nvSpPr>
        <p:spPr>
          <a:xfrm>
            <a:off x="628650" y="2205017"/>
            <a:ext cx="7886700" cy="4351338"/>
          </a:xfrm>
        </p:spPr>
        <p:txBody>
          <a:bodyPr/>
          <a:lstStyle/>
          <a:p>
            <a:r>
              <a:rPr lang="en-US" dirty="0" smtClean="0"/>
              <a:t>The important inquiry is whether the per day amount is reasonable – not whether the total assessed is reasonable</a:t>
            </a:r>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2948686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914400"/>
            <a:ext cx="8229600" cy="1143000"/>
          </a:xfrm>
        </p:spPr>
        <p:txBody>
          <a:bodyPr>
            <a:noAutofit/>
          </a:bodyPr>
          <a:lstStyle/>
          <a:p>
            <a:pPr marL="0" marR="0">
              <a:lnSpc>
                <a:spcPct val="115000"/>
              </a:lnSpc>
              <a:spcBef>
                <a:spcPts val="0"/>
              </a:spcBef>
              <a:spcAft>
                <a:spcPts val="1000"/>
              </a:spcAft>
            </a:pPr>
            <a:r>
              <a:rPr lang="en-US" sz="3200" dirty="0" smtClean="0">
                <a:effectLst/>
                <a:ea typeface="Calibri"/>
                <a:cs typeface="Times New Roman"/>
              </a:rPr>
              <a:t>Fact Pattern No. 4 </a:t>
            </a:r>
            <a:r>
              <a:rPr lang="en-US" sz="3200" i="1" dirty="0" smtClean="0">
                <a:effectLst/>
                <a:ea typeface="Calibri"/>
                <a:cs typeface="Times New Roman"/>
              </a:rPr>
              <a:t>- “NULLUM </a:t>
            </a:r>
            <a:r>
              <a:rPr lang="en-US" sz="3200" i="1" dirty="0">
                <a:effectLst/>
                <a:ea typeface="Calibri"/>
                <a:cs typeface="Times New Roman"/>
              </a:rPr>
              <a:t>TEMPUS OCCURRIT REGI”</a:t>
            </a:r>
            <a:r>
              <a:rPr lang="en-US" sz="3200" dirty="0">
                <a:effectLst/>
                <a:latin typeface="Calibri"/>
                <a:ea typeface="Calibri"/>
                <a:cs typeface="Times New Roman"/>
              </a:rPr>
              <a:t/>
            </a:r>
            <a:br>
              <a:rPr lang="en-US" sz="3200" dirty="0">
                <a:effectLst/>
                <a:latin typeface="Calibri"/>
                <a:ea typeface="Calibri"/>
                <a:cs typeface="Times New Roman"/>
              </a:rPr>
            </a:br>
            <a:endParaRPr lang="en-US" sz="3200" dirty="0"/>
          </a:p>
        </p:txBody>
      </p:sp>
      <p:sp>
        <p:nvSpPr>
          <p:cNvPr id="2" name="Content Placeholder 1"/>
          <p:cNvSpPr>
            <a:spLocks noGrp="1"/>
          </p:cNvSpPr>
          <p:nvPr>
            <p:ph idx="1"/>
          </p:nvPr>
        </p:nvSpPr>
        <p:spPr/>
        <p:txBody>
          <a:bodyPr>
            <a:normAutofit fontScale="92500" lnSpcReduction="10000"/>
          </a:bodyPr>
          <a:lstStyle/>
          <a:p>
            <a:r>
              <a:rPr lang="en-US" dirty="0"/>
              <a:t>Project on University of Cincinnati campus - -Marriott Hotel and Convention center.</a:t>
            </a:r>
          </a:p>
          <a:p>
            <a:r>
              <a:rPr lang="en-US" dirty="0"/>
              <a:t>Finished construction in </a:t>
            </a:r>
            <a:r>
              <a:rPr lang="en-US" dirty="0" smtClean="0"/>
              <a:t>1999.</a:t>
            </a:r>
            <a:endParaRPr lang="en-US" dirty="0"/>
          </a:p>
          <a:p>
            <a:r>
              <a:rPr lang="en-US" dirty="0"/>
              <a:t>Built through a ground lease deal with no competitive bidding, with the University not holding any contracts.</a:t>
            </a:r>
          </a:p>
          <a:p>
            <a:r>
              <a:rPr lang="en-US" dirty="0"/>
              <a:t>Was the subject of a </a:t>
            </a:r>
            <a:r>
              <a:rPr lang="en-US" dirty="0" smtClean="0"/>
              <a:t>years </a:t>
            </a:r>
            <a:r>
              <a:rPr lang="en-US" dirty="0"/>
              <a:t>long bid protest that eventually held that this had been an illegal process.</a:t>
            </a:r>
          </a:p>
          <a:p>
            <a:r>
              <a:rPr lang="en-US" dirty="0"/>
              <a:t>Was built in spite of the protest.</a:t>
            </a:r>
          </a:p>
          <a:p>
            <a:r>
              <a:rPr lang="en-US" dirty="0"/>
              <a:t>Walsh Higgins was the developer and they entered into a series of trade contracts with other local contractors to build the facility.</a:t>
            </a:r>
          </a:p>
          <a:p>
            <a:endParaRPr lang="en-US"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9741577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Fact Pattern No. 4</a:t>
            </a:r>
            <a:br>
              <a:rPr lang="en-US" dirty="0" smtClean="0"/>
            </a:br>
            <a:r>
              <a:rPr lang="en-US" sz="1200" dirty="0" smtClean="0"/>
              <a:t>cont.</a:t>
            </a:r>
            <a:endParaRPr lang="en-US" dirty="0"/>
          </a:p>
        </p:txBody>
      </p:sp>
      <p:sp>
        <p:nvSpPr>
          <p:cNvPr id="2" name="Content Placeholder 1"/>
          <p:cNvSpPr>
            <a:spLocks noGrp="1"/>
          </p:cNvSpPr>
          <p:nvPr>
            <p:ph idx="1"/>
          </p:nvPr>
        </p:nvSpPr>
        <p:spPr>
          <a:xfrm>
            <a:off x="628650" y="1601881"/>
            <a:ext cx="7886700" cy="4351338"/>
          </a:xfrm>
        </p:spPr>
        <p:txBody>
          <a:bodyPr>
            <a:normAutofit fontScale="92500" lnSpcReduction="20000"/>
          </a:bodyPr>
          <a:lstStyle/>
          <a:p>
            <a:r>
              <a:rPr lang="en-US" dirty="0"/>
              <a:t>In 2011, University of Cincinnati sued Walsh Higgins and their designers alleging defective work and defective design that had resulted in water intrusion and mold problems.</a:t>
            </a:r>
          </a:p>
          <a:p>
            <a:r>
              <a:rPr lang="en-US" dirty="0"/>
              <a:t>Claims against Walsh Higgins are based on a theory of third party beneficiary whereby the University was an express third party beneficiary of the contract between Walsh Higgins and the entity who agreed to provide a completed facility to the University.</a:t>
            </a:r>
          </a:p>
          <a:p>
            <a:r>
              <a:rPr lang="en-US" dirty="0"/>
              <a:t>Designers all moved to be dismissed based on the economic loss doctrine whereby since there was no privity of contract, they could not be held responsible for purely economic loss damages.  The Court agreed and dismissed those entities.</a:t>
            </a:r>
          </a:p>
          <a:p>
            <a:endParaRPr lang="en-US"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8985121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Fact Pattern No. </a:t>
            </a:r>
            <a:r>
              <a:rPr lang="en-US" dirty="0" smtClean="0"/>
              <a:t>4</a:t>
            </a:r>
            <a:r>
              <a:rPr lang="en-US" dirty="0"/>
              <a:t/>
            </a:r>
            <a:br>
              <a:rPr lang="en-US" dirty="0"/>
            </a:br>
            <a:r>
              <a:rPr lang="en-US" sz="1200" dirty="0"/>
              <a:t>cont.</a:t>
            </a:r>
            <a:endParaRPr lang="en-US" dirty="0"/>
          </a:p>
        </p:txBody>
      </p:sp>
      <p:sp>
        <p:nvSpPr>
          <p:cNvPr id="2" name="Content Placeholder 1"/>
          <p:cNvSpPr>
            <a:spLocks noGrp="1"/>
          </p:cNvSpPr>
          <p:nvPr>
            <p:ph idx="1"/>
          </p:nvPr>
        </p:nvSpPr>
        <p:spPr/>
        <p:txBody>
          <a:bodyPr>
            <a:normAutofit fontScale="92500" lnSpcReduction="20000"/>
          </a:bodyPr>
          <a:lstStyle/>
          <a:p>
            <a:r>
              <a:rPr lang="en-US" dirty="0"/>
              <a:t>Walsh Higgins argued that Ohio’s ten year statute of repose bars any and all third party claims after ten years has passed since substantial completion, which is the case here.</a:t>
            </a:r>
          </a:p>
          <a:p>
            <a:r>
              <a:rPr lang="en-US" dirty="0"/>
              <a:t>The University argued that the ancient doctrine of </a:t>
            </a:r>
            <a:r>
              <a:rPr lang="en-US" i="1" dirty="0"/>
              <a:t>nullum tempus occurrit regi</a:t>
            </a:r>
            <a:r>
              <a:rPr lang="en-US" dirty="0"/>
              <a:t> applies.  That doctrine literally means that time does not run against the King and that no statute of limitations is ever applicable against the state.</a:t>
            </a:r>
          </a:p>
          <a:p>
            <a:r>
              <a:rPr lang="en-US" dirty="0"/>
              <a:t>The Court agreed and has kept Walsh in the case where it said that absent express statutory provision to the contrary, the state is exempt from the operation of a generally worded statute of limitations.</a:t>
            </a:r>
          </a:p>
          <a:p>
            <a:endParaRPr lang="en-US"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872957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5400" dirty="0" smtClean="0"/>
              <a:t>AGENDA</a:t>
            </a:r>
            <a:r>
              <a:rPr lang="en-US" dirty="0" smtClean="0"/>
              <a:t>		</a:t>
            </a:r>
            <a:endParaRPr lang="en-US" dirty="0"/>
          </a:p>
        </p:txBody>
      </p:sp>
      <p:sp>
        <p:nvSpPr>
          <p:cNvPr id="8" name="Content Placeholder 7"/>
          <p:cNvSpPr>
            <a:spLocks noGrp="1"/>
          </p:cNvSpPr>
          <p:nvPr>
            <p:ph idx="1"/>
          </p:nvPr>
        </p:nvSpPr>
        <p:spPr/>
        <p:txBody>
          <a:bodyPr>
            <a:normAutofit/>
          </a:bodyPr>
          <a:lstStyle/>
          <a:p>
            <a:r>
              <a:rPr lang="en-US" sz="4000" dirty="0" smtClean="0"/>
              <a:t>Contractual Allocations of Risk</a:t>
            </a:r>
          </a:p>
          <a:p>
            <a:r>
              <a:rPr lang="en-US" sz="4000" dirty="0" smtClean="0"/>
              <a:t>Recurring Fact Patterns and Lessons Learned</a:t>
            </a:r>
          </a:p>
          <a:p>
            <a:r>
              <a:rPr lang="en-US" sz="4000" dirty="0" smtClean="0"/>
              <a:t>Conclusion/Questions</a:t>
            </a:r>
            <a:endParaRPr lang="en-US" sz="4000"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4712584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Fact Pattern No. </a:t>
            </a:r>
            <a:r>
              <a:rPr lang="en-US" dirty="0" smtClean="0"/>
              <a:t>4</a:t>
            </a:r>
            <a:r>
              <a:rPr lang="en-US" dirty="0"/>
              <a:t/>
            </a:r>
            <a:br>
              <a:rPr lang="en-US" dirty="0"/>
            </a:br>
            <a:r>
              <a:rPr lang="en-US" sz="1200" dirty="0" smtClean="0"/>
              <a:t>cont.</a:t>
            </a:r>
            <a:endParaRPr lang="en-US" dirty="0"/>
          </a:p>
        </p:txBody>
      </p:sp>
      <p:sp>
        <p:nvSpPr>
          <p:cNvPr id="2" name="Content Placeholder 1"/>
          <p:cNvSpPr>
            <a:spLocks noGrp="1"/>
          </p:cNvSpPr>
          <p:nvPr>
            <p:ph idx="1"/>
          </p:nvPr>
        </p:nvSpPr>
        <p:spPr>
          <a:xfrm>
            <a:off x="628650" y="1640793"/>
            <a:ext cx="7886700" cy="4351338"/>
          </a:xfrm>
        </p:spPr>
        <p:txBody>
          <a:bodyPr>
            <a:normAutofit/>
          </a:bodyPr>
          <a:lstStyle/>
          <a:p>
            <a:r>
              <a:rPr lang="en-US" dirty="0"/>
              <a:t>The Court went further to say that this applies to statues of repose as well as they are bars against recovery.</a:t>
            </a:r>
          </a:p>
          <a:p>
            <a:r>
              <a:rPr lang="en-US" dirty="0"/>
              <a:t>The policy behind the doctrine (last cited by the Ohio Supreme court in 1988) was stated as follows:</a:t>
            </a:r>
          </a:p>
          <a:p>
            <a:r>
              <a:rPr lang="en-US" dirty="0"/>
              <a:t>“The sovereign, acting through its agents who are ‘continually busied for the public good’ can on occasion be somewhat less than imbued with alactrity in preserving the rights of the public.  This is as true today as it was in monarchial times.”</a:t>
            </a:r>
          </a:p>
          <a:p>
            <a:endParaRPr lang="en-US"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9899391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Lessons Learned</a:t>
            </a:r>
            <a:r>
              <a:rPr lang="en-US" dirty="0"/>
              <a:t>:  </a:t>
            </a:r>
          </a:p>
        </p:txBody>
      </p:sp>
      <p:sp>
        <p:nvSpPr>
          <p:cNvPr id="2" name="Content Placeholder 1"/>
          <p:cNvSpPr>
            <a:spLocks noGrp="1"/>
          </p:cNvSpPr>
          <p:nvPr>
            <p:ph idx="1"/>
          </p:nvPr>
        </p:nvSpPr>
        <p:spPr/>
        <p:txBody>
          <a:bodyPr/>
          <a:lstStyle/>
          <a:p>
            <a:r>
              <a:rPr lang="en-US" dirty="0" smtClean="0"/>
              <a:t>Does </a:t>
            </a:r>
            <a:r>
              <a:rPr lang="en-US" b="1" i="1" u="sng" dirty="0"/>
              <a:t>not</a:t>
            </a:r>
            <a:r>
              <a:rPr lang="en-US" dirty="0"/>
              <a:t> apply to municipalities, school districts and other political subdivisions.</a:t>
            </a:r>
          </a:p>
          <a:p>
            <a:r>
              <a:rPr lang="en-US" dirty="0"/>
              <a:t>Contractors are subject forever to claims from the State, especially claims for defective construction discovered years after the fact</a:t>
            </a:r>
            <a:r>
              <a:rPr lang="en-US" dirty="0" smtClean="0"/>
              <a:t>.</a:t>
            </a:r>
          </a:p>
          <a:p>
            <a:r>
              <a:rPr lang="en-US" b="1" dirty="0"/>
              <a:t>University of Cincinnati v. Walsh Higgins &amp; Co., et al.  (Hamilton County Common Pleas Case No. A1105831)  decided Jan. 15,2013.</a:t>
            </a:r>
            <a:endParaRPr lang="en-US" dirty="0"/>
          </a:p>
          <a:p>
            <a:endParaRPr lang="en-US" dirty="0"/>
          </a:p>
          <a:p>
            <a:endParaRPr lang="en-US"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3140244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Fact Pattern No. 5 “Ready, Fire, Aim!”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TA was the general-trades contractor on a Dorm Project for Ohio State School for the Blind and Ohio School for the Deaf</a:t>
            </a:r>
          </a:p>
          <a:p>
            <a:r>
              <a:rPr lang="en-US" dirty="0" smtClean="0"/>
              <a:t>The Ohio School Facilities Commission oversaw the Project as the owner</a:t>
            </a:r>
          </a:p>
          <a:p>
            <a:r>
              <a:rPr lang="en-US" dirty="0" smtClean="0"/>
              <a:t>Limited funding for the Project</a:t>
            </a:r>
          </a:p>
          <a:p>
            <a:r>
              <a:rPr lang="en-US" dirty="0" smtClean="0"/>
              <a:t>OSFC was over-budget from the beginning</a:t>
            </a:r>
          </a:p>
          <a:p>
            <a:pPr lvl="1"/>
            <a:r>
              <a:rPr lang="en-US" dirty="0" smtClean="0"/>
              <a:t>Initially planned as a single campus</a:t>
            </a:r>
          </a:p>
          <a:p>
            <a:pPr lvl="1"/>
            <a:r>
              <a:rPr lang="en-US" dirty="0" smtClean="0"/>
              <a:t>Change in government administration led to a decision to keep the campuses separate</a:t>
            </a:r>
          </a:p>
          <a:p>
            <a:pPr lvl="1"/>
            <a:r>
              <a:rPr lang="en-US" dirty="0" smtClean="0"/>
              <a:t>The budget was never changed to reflect that decision</a:t>
            </a:r>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6125450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Fact Pattern No. </a:t>
            </a:r>
            <a:r>
              <a:rPr lang="en-US" dirty="0" smtClean="0"/>
              <a:t>5 </a:t>
            </a:r>
            <a:r>
              <a:rPr lang="en-US" dirty="0"/>
              <a:t>“Ready, Fire, Aim</a:t>
            </a:r>
            <a:r>
              <a:rPr lang="en-US" dirty="0" smtClean="0"/>
              <a:t>!”</a:t>
            </a:r>
            <a:r>
              <a:rPr lang="en-US" sz="1200" dirty="0" smtClean="0"/>
              <a:t>.</a:t>
            </a:r>
            <a:endParaRPr lang="en-US" dirty="0"/>
          </a:p>
        </p:txBody>
      </p:sp>
      <p:sp>
        <p:nvSpPr>
          <p:cNvPr id="3" name="Content Placeholder 2"/>
          <p:cNvSpPr>
            <a:spLocks noGrp="1"/>
          </p:cNvSpPr>
          <p:nvPr>
            <p:ph idx="1"/>
          </p:nvPr>
        </p:nvSpPr>
        <p:spPr/>
        <p:txBody>
          <a:bodyPr>
            <a:normAutofit fontScale="92500"/>
          </a:bodyPr>
          <a:lstStyle/>
          <a:p>
            <a:r>
              <a:rPr lang="en-US" dirty="0" smtClean="0"/>
              <a:t>LL (construction manager) and SHP (architect) were authorized agents of OSFC</a:t>
            </a:r>
            <a:endParaRPr lang="en-US" dirty="0"/>
          </a:p>
          <a:p>
            <a:r>
              <a:rPr lang="en-US" dirty="0" smtClean="0"/>
              <a:t>OSFC first solicited bids by issuing unapproved plans (Bid #1)</a:t>
            </a:r>
          </a:p>
          <a:p>
            <a:pPr lvl="1"/>
            <a:r>
              <a:rPr lang="en-US" dirty="0" smtClean="0"/>
              <a:t>Bids came in at over 40% of advertised estimate</a:t>
            </a:r>
          </a:p>
          <a:p>
            <a:r>
              <a:rPr lang="en-US" dirty="0" smtClean="0"/>
              <a:t>OSFC re-bid after some “bid engineering”</a:t>
            </a:r>
          </a:p>
          <a:p>
            <a:r>
              <a:rPr lang="en-US" dirty="0" smtClean="0"/>
              <a:t>OSFC/LL had partially approved plans when it issued Bid #2, but the plans were not disclosed to the bidders</a:t>
            </a:r>
          </a:p>
          <a:p>
            <a:r>
              <a:rPr lang="en-US" dirty="0" smtClean="0"/>
              <a:t>OSFC/LL issued altered plans that had not been approved by DIC</a:t>
            </a: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1523801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Fact Pattern No. </a:t>
            </a:r>
            <a:r>
              <a:rPr lang="en-US" dirty="0" smtClean="0"/>
              <a:t>5 </a:t>
            </a:r>
            <a:r>
              <a:rPr lang="en-US" dirty="0"/>
              <a:t>“Ready, Fire, Aim</a:t>
            </a:r>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OSFC awarded TA the Contract for the general trades work</a:t>
            </a:r>
          </a:p>
          <a:p>
            <a:r>
              <a:rPr lang="en-US" dirty="0" smtClean="0"/>
              <a:t>TA was unaware of the altered plans</a:t>
            </a:r>
          </a:p>
          <a:p>
            <a:r>
              <a:rPr lang="en-US" dirty="0" smtClean="0"/>
              <a:t>In February 2011, TA sent LL a letter </a:t>
            </a:r>
            <a:r>
              <a:rPr lang="en-US" dirty="0"/>
              <a:t>stating that the lack of revised drawings had impacted and would continue to negatively impact TA’s </a:t>
            </a:r>
            <a:r>
              <a:rPr lang="en-US" dirty="0" smtClean="0"/>
              <a:t>work</a:t>
            </a:r>
          </a:p>
          <a:p>
            <a:r>
              <a:rPr lang="en-US" dirty="0" smtClean="0"/>
              <a:t>LL knew that the revised drawings would not likely become available, but it made representations otherwise and concealed information from TA</a:t>
            </a:r>
          </a:p>
          <a:p>
            <a:r>
              <a:rPr lang="en-US" dirty="0" smtClean="0"/>
              <a:t>LL also did not inform OSFC of the delay in updated drawings</a:t>
            </a:r>
          </a:p>
          <a:p>
            <a:r>
              <a:rPr lang="en-US" dirty="0" smtClean="0"/>
              <a:t>Notwithstanding the lack of unambiguous plans, LL demanded TA and the other contractors to continue working</a:t>
            </a:r>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22613476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Fact Pattern No. </a:t>
            </a:r>
            <a:r>
              <a:rPr lang="en-US" dirty="0" smtClean="0"/>
              <a:t>5 </a:t>
            </a:r>
            <a:r>
              <a:rPr lang="en-US" dirty="0"/>
              <a:t>“Ready, Fire, Aim</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Throughout </a:t>
            </a:r>
            <a:r>
              <a:rPr lang="en-US" dirty="0" smtClean="0"/>
              <a:t>construction, </a:t>
            </a:r>
            <a:r>
              <a:rPr lang="en-US" dirty="0"/>
              <a:t>TA continually provided LL/OSFC with written notice of </a:t>
            </a:r>
            <a:r>
              <a:rPr lang="en-US" dirty="0" smtClean="0"/>
              <a:t>delays caused </a:t>
            </a:r>
            <a:r>
              <a:rPr lang="en-US" dirty="0"/>
              <a:t>by the confusing and incomplete </a:t>
            </a:r>
            <a:r>
              <a:rPr lang="en-US" dirty="0" smtClean="0"/>
              <a:t>drawings </a:t>
            </a:r>
          </a:p>
          <a:p>
            <a:r>
              <a:rPr lang="en-US" dirty="0" smtClean="0"/>
              <a:t>It could </a:t>
            </a:r>
            <a:r>
              <a:rPr lang="en-US" dirty="0"/>
              <a:t>not certify and submit its claim </a:t>
            </a:r>
            <a:r>
              <a:rPr lang="en-US" dirty="0" smtClean="0"/>
              <a:t>as </a:t>
            </a:r>
            <a:r>
              <a:rPr lang="en-US" dirty="0"/>
              <a:t>required by </a:t>
            </a:r>
            <a:r>
              <a:rPr lang="en-US" dirty="0" smtClean="0"/>
              <a:t>Art. 8 until </a:t>
            </a:r>
            <a:r>
              <a:rPr lang="en-US" dirty="0"/>
              <a:t>the impacts could be fully realized</a:t>
            </a:r>
            <a:r>
              <a:rPr lang="en-US" dirty="0" smtClean="0"/>
              <a:t>.</a:t>
            </a:r>
          </a:p>
          <a:p>
            <a:r>
              <a:rPr lang="en-US" dirty="0"/>
              <a:t>TA submitted its first certified claim on </a:t>
            </a:r>
            <a:r>
              <a:rPr lang="en-US" dirty="0" smtClean="0"/>
              <a:t>Mar. </a:t>
            </a:r>
            <a:r>
              <a:rPr lang="en-US" dirty="0"/>
              <a:t>8, </a:t>
            </a:r>
            <a:r>
              <a:rPr lang="en-US" dirty="0" smtClean="0"/>
              <a:t>2012</a:t>
            </a:r>
          </a:p>
          <a:p>
            <a:r>
              <a:rPr lang="en-US" dirty="0" smtClean="0"/>
              <a:t>Over time, TA learned of the “behind the scenes activities”—i.e., active concealment—LL and SHP engaged in, leading TA to file a supplemental claim on Nov. 7, 2012.</a:t>
            </a:r>
          </a:p>
          <a:p>
            <a:r>
              <a:rPr lang="en-US" dirty="0" smtClean="0"/>
              <a:t>OSFC/LL did not respond to the supplemental claim, and they untimely rejected the Mar. 8, 2012 claim.</a:t>
            </a:r>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3509768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Fact Pattern No. 5</a:t>
            </a:r>
            <a:r>
              <a:rPr lang="en-US" dirty="0" smtClean="0"/>
              <a:t> </a:t>
            </a:r>
            <a:r>
              <a:rPr lang="en-US" dirty="0"/>
              <a:t>“Ready, Fire, Aim</a:t>
            </a:r>
            <a:r>
              <a:rPr lang="en-US" dirty="0" smtClean="0"/>
              <a:t>!”</a:t>
            </a:r>
            <a:endParaRPr lang="en-US" dirty="0"/>
          </a:p>
        </p:txBody>
      </p:sp>
      <p:sp>
        <p:nvSpPr>
          <p:cNvPr id="3" name="Content Placeholder 2"/>
          <p:cNvSpPr>
            <a:spLocks noGrp="1"/>
          </p:cNvSpPr>
          <p:nvPr>
            <p:ph idx="1"/>
          </p:nvPr>
        </p:nvSpPr>
        <p:spPr/>
        <p:txBody>
          <a:bodyPr/>
          <a:lstStyle/>
          <a:p>
            <a:r>
              <a:rPr lang="en-US" dirty="0" smtClean="0"/>
              <a:t>TA filed a lawsuit for breach of contract</a:t>
            </a:r>
          </a:p>
          <a:p>
            <a:r>
              <a:rPr lang="en-US" dirty="0" smtClean="0"/>
              <a:t>OSFC’s “affirmative defenses”</a:t>
            </a:r>
          </a:p>
          <a:p>
            <a:pPr lvl="1"/>
            <a:r>
              <a:rPr lang="en-US" dirty="0"/>
              <a:t>Statute of </a:t>
            </a:r>
            <a:r>
              <a:rPr lang="en-US" dirty="0" smtClean="0"/>
              <a:t>Limitations</a:t>
            </a:r>
          </a:p>
          <a:p>
            <a:pPr lvl="1"/>
            <a:r>
              <a:rPr lang="en-US" dirty="0"/>
              <a:t>Failure to Provide </a:t>
            </a:r>
            <a:r>
              <a:rPr lang="en-US" dirty="0" smtClean="0"/>
              <a:t>Notice</a:t>
            </a:r>
          </a:p>
          <a:p>
            <a:pPr lvl="1"/>
            <a:r>
              <a:rPr lang="en-US" dirty="0"/>
              <a:t>Failure to File Art. 8 Claim For Release of Liquidated </a:t>
            </a:r>
            <a:r>
              <a:rPr lang="en-US" dirty="0" smtClean="0"/>
              <a:t>Damages</a:t>
            </a: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478426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Fact Pattern No. </a:t>
            </a:r>
            <a:r>
              <a:rPr lang="en-US" dirty="0" smtClean="0"/>
              <a:t>5 </a:t>
            </a:r>
            <a:r>
              <a:rPr lang="en-US" dirty="0"/>
              <a:t>“Ready, Fire, Aim</a:t>
            </a:r>
            <a:r>
              <a:rPr lang="en-US" dirty="0" smtClean="0"/>
              <a:t>!”</a:t>
            </a:r>
            <a:endParaRPr lang="en-US" dirty="0"/>
          </a:p>
        </p:txBody>
      </p:sp>
      <p:sp>
        <p:nvSpPr>
          <p:cNvPr id="3" name="Content Placeholder 2"/>
          <p:cNvSpPr>
            <a:spLocks noGrp="1"/>
          </p:cNvSpPr>
          <p:nvPr>
            <p:ph idx="1"/>
          </p:nvPr>
        </p:nvSpPr>
        <p:spPr>
          <a:xfrm>
            <a:off x="628650" y="1545068"/>
            <a:ext cx="7886700" cy="4351338"/>
          </a:xfrm>
        </p:spPr>
        <p:txBody>
          <a:bodyPr>
            <a:normAutofit fontScale="92500" lnSpcReduction="10000"/>
          </a:bodyPr>
          <a:lstStyle/>
          <a:p>
            <a:r>
              <a:rPr lang="en-US" dirty="0" smtClean="0"/>
              <a:t>ISSUE #1: Statute of Limitations Defense</a:t>
            </a:r>
          </a:p>
          <a:p>
            <a:pPr lvl="1"/>
            <a:r>
              <a:rPr lang="en-US" dirty="0" smtClean="0"/>
              <a:t>R.C. 2743.16(A) requires that the action “be commenced no later than two years after the date of accrual of the cause of action . . . “</a:t>
            </a:r>
          </a:p>
          <a:p>
            <a:pPr lvl="1"/>
            <a:r>
              <a:rPr lang="en-US" dirty="0" smtClean="0"/>
              <a:t>When does the cause of action accrue?</a:t>
            </a:r>
          </a:p>
          <a:p>
            <a:pPr lvl="2"/>
            <a:r>
              <a:rPr lang="en-US" dirty="0" smtClean="0"/>
              <a:t>Court: cause of action is </a:t>
            </a:r>
            <a:r>
              <a:rPr lang="en-US" b="1" u="sng" dirty="0" smtClean="0"/>
              <a:t>not</a:t>
            </a:r>
            <a:r>
              <a:rPr lang="en-US" dirty="0" smtClean="0"/>
              <a:t> the same as a claim under the contract</a:t>
            </a:r>
          </a:p>
          <a:p>
            <a:pPr lvl="2"/>
            <a:r>
              <a:rPr lang="en-US" dirty="0" smtClean="0"/>
              <a:t>A contract provision that provides the statute of limitations begins on the date the contractor is required to file its substantiated and certified Claim with the Commission has no application to the extent it is inconsistent with the provisions of R.C. 153.16(8).</a:t>
            </a:r>
          </a:p>
          <a:p>
            <a:pPr lvl="2"/>
            <a:r>
              <a:rPr lang="en-US" dirty="0" smtClean="0"/>
              <a:t>Cause of action accrued no earlier than TA exhausted its administrative remedies and no later than July 10, 2012 (120 days after it submitted its certified claim).</a:t>
            </a:r>
          </a:p>
          <a:p>
            <a:pPr lvl="1"/>
            <a:r>
              <a:rPr lang="en-US" dirty="0" smtClean="0"/>
              <a:t>Thus, OSFC’s statute of limitations defense failed</a:t>
            </a:r>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1306797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Fact Pattern No. </a:t>
            </a:r>
            <a:r>
              <a:rPr lang="en-US" dirty="0" smtClean="0"/>
              <a:t>5 </a:t>
            </a:r>
            <a:r>
              <a:rPr lang="en-US" dirty="0"/>
              <a:t>“Ready, Fire, Aim</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ISSUE #2: Failure to Provide Notice Defense</a:t>
            </a:r>
          </a:p>
          <a:p>
            <a:pPr lvl="1"/>
            <a:r>
              <a:rPr lang="en-US" dirty="0"/>
              <a:t>The Contract provided that if TA failed to perform specific conditions precedent </a:t>
            </a:r>
            <a:r>
              <a:rPr lang="en-US" dirty="0" smtClean="0"/>
              <a:t>to asserting </a:t>
            </a:r>
            <a:r>
              <a:rPr lang="en-US" dirty="0"/>
              <a:t>a claim, such claim was irrevocably </a:t>
            </a:r>
            <a:r>
              <a:rPr lang="en-US" dirty="0" smtClean="0"/>
              <a:t>waived</a:t>
            </a:r>
          </a:p>
          <a:p>
            <a:pPr lvl="1"/>
            <a:r>
              <a:rPr lang="en-US" dirty="0" smtClean="0"/>
              <a:t>However, TA substantially complied with Article 8 of the contract</a:t>
            </a:r>
          </a:p>
          <a:p>
            <a:pPr lvl="1"/>
            <a:r>
              <a:rPr lang="en-US" dirty="0" smtClean="0"/>
              <a:t>Additionally, OSFC waived its right to enforce Article 8</a:t>
            </a:r>
          </a:p>
          <a:p>
            <a:pPr lvl="2"/>
            <a:r>
              <a:rPr lang="en-US" dirty="0" smtClean="0"/>
              <a:t>“</a:t>
            </a:r>
            <a:r>
              <a:rPr lang="en-US" dirty="0"/>
              <a:t>[W]aiver of a contract provision may be express or </a:t>
            </a:r>
            <a:r>
              <a:rPr lang="en-US" dirty="0" smtClean="0"/>
              <a:t>implied.”</a:t>
            </a:r>
          </a:p>
          <a:p>
            <a:pPr lvl="2"/>
            <a:r>
              <a:rPr lang="en-US" dirty="0" smtClean="0"/>
              <a:t>“[B]y </a:t>
            </a:r>
            <a:r>
              <a:rPr lang="en-US" dirty="0"/>
              <a:t>withholding the revised drawings from TA, disregarding its </a:t>
            </a:r>
            <a:r>
              <a:rPr lang="en-US" dirty="0" smtClean="0"/>
              <a:t>obligations under </a:t>
            </a:r>
            <a:r>
              <a:rPr lang="en-US" dirty="0"/>
              <a:t>Article 8 and waiving the Article 8 procedures for other contractors </a:t>
            </a:r>
            <a:r>
              <a:rPr lang="en-US" dirty="0" smtClean="0"/>
              <a:t>on the </a:t>
            </a:r>
            <a:r>
              <a:rPr lang="en-US" dirty="0"/>
              <a:t>Dorm Project, OSFC, through the authorized acts of its agent </a:t>
            </a:r>
            <a:r>
              <a:rPr lang="en-US" dirty="0" smtClean="0"/>
              <a:t>LL, knowingly </a:t>
            </a:r>
            <a:r>
              <a:rPr lang="en-US" dirty="0"/>
              <a:t>and impliedly waived strict compliance with the </a:t>
            </a:r>
            <a:r>
              <a:rPr lang="en-US" dirty="0" smtClean="0"/>
              <a:t>initiation, certification </a:t>
            </a:r>
            <a:r>
              <a:rPr lang="en-US" dirty="0"/>
              <a:t>and submission requirements </a:t>
            </a:r>
            <a:r>
              <a:rPr lang="en-US" dirty="0" smtClean="0"/>
              <a:t>of [Article 8].”</a:t>
            </a:r>
            <a:endParaRPr lang="en-US" dirty="0"/>
          </a:p>
          <a:p>
            <a:pPr lvl="1"/>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8299012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Fact Pattern No. </a:t>
            </a:r>
            <a:r>
              <a:rPr lang="en-US" dirty="0" smtClean="0"/>
              <a:t>5 </a:t>
            </a:r>
            <a:r>
              <a:rPr lang="en-US" dirty="0"/>
              <a:t>“Ready, Fire, Aim</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ISSUE #2: Failure to Provide Notice Defense</a:t>
            </a:r>
          </a:p>
          <a:p>
            <a:pPr lvl="1"/>
            <a:r>
              <a:rPr lang="en-US" dirty="0" smtClean="0"/>
              <a:t>OSFC Prevented TA's Strict Compliance with Article 8</a:t>
            </a:r>
          </a:p>
          <a:p>
            <a:pPr lvl="2"/>
            <a:r>
              <a:rPr lang="en-US" dirty="0" smtClean="0"/>
              <a:t>“[A] ‘right </a:t>
            </a:r>
            <a:r>
              <a:rPr lang="en-US" dirty="0"/>
              <a:t>of action requiring notice as </a:t>
            </a:r>
            <a:r>
              <a:rPr lang="en-US" dirty="0" smtClean="0"/>
              <a:t>a condition </a:t>
            </a:r>
            <a:r>
              <a:rPr lang="en-US" dirty="0"/>
              <a:t>precedent cannot be enforced unless the notice </a:t>
            </a:r>
            <a:r>
              <a:rPr lang="en-US" dirty="0" smtClean="0"/>
              <a:t>provided for </a:t>
            </a:r>
            <a:r>
              <a:rPr lang="en-US" dirty="0"/>
              <a:t>has been </a:t>
            </a:r>
            <a:r>
              <a:rPr lang="en-US" dirty="0" smtClean="0"/>
              <a:t>given.’” </a:t>
            </a:r>
            <a:r>
              <a:rPr lang="en-US" i="1" dirty="0"/>
              <a:t>Boone Coleman Construction v. Village of Piketon </a:t>
            </a:r>
            <a:r>
              <a:rPr lang="en-US" dirty="0"/>
              <a:t>2014-Ohio-2377</a:t>
            </a:r>
          </a:p>
          <a:p>
            <a:pPr lvl="2"/>
            <a:r>
              <a:rPr lang="en-US" dirty="0" smtClean="0"/>
              <a:t>However, “[i]f </a:t>
            </a:r>
            <a:r>
              <a:rPr lang="en-US" dirty="0"/>
              <a:t>a party prevents the occurrence of a condition, the condition </a:t>
            </a:r>
            <a:r>
              <a:rPr lang="en-US" dirty="0" smtClean="0"/>
              <a:t>is excused</a:t>
            </a:r>
            <a:r>
              <a:rPr lang="en-US" dirty="0"/>
              <a:t>.” </a:t>
            </a:r>
            <a:r>
              <a:rPr lang="en-US" i="1" dirty="0"/>
              <a:t>Crawford v. By Lamb Builders</a:t>
            </a:r>
            <a:r>
              <a:rPr lang="en-US" dirty="0"/>
              <a:t>, </a:t>
            </a:r>
            <a:r>
              <a:rPr lang="en-US" dirty="0" smtClean="0"/>
              <a:t>1993 </a:t>
            </a:r>
            <a:r>
              <a:rPr lang="en-US" dirty="0"/>
              <a:t>WL 303684 (Ohio Ct. App., Franklin County Aug. 10, 1993</a:t>
            </a:r>
            <a:r>
              <a:rPr lang="en-US" dirty="0" smtClean="0"/>
              <a:t>)</a:t>
            </a:r>
          </a:p>
          <a:p>
            <a:pPr lvl="2"/>
            <a:r>
              <a:rPr lang="en-US" dirty="0"/>
              <a:t>Ohio courts have held that something more than actual notice of a </a:t>
            </a:r>
            <a:r>
              <a:rPr lang="en-US" dirty="0" smtClean="0"/>
              <a:t>claim on </a:t>
            </a:r>
            <a:r>
              <a:rPr lang="en-US" dirty="0"/>
              <a:t>the part of the state is required to excuse a contractor from complying </a:t>
            </a:r>
            <a:r>
              <a:rPr lang="en-US" dirty="0" smtClean="0"/>
              <a:t>with the </a:t>
            </a:r>
            <a:r>
              <a:rPr lang="en-US" dirty="0"/>
              <a:t>claims requirements of a </a:t>
            </a:r>
            <a:r>
              <a:rPr lang="en-US" dirty="0" smtClean="0"/>
              <a:t>contract</a:t>
            </a:r>
          </a:p>
          <a:p>
            <a:pPr lvl="2"/>
            <a:endParaRPr lang="en-US" dirty="0" smtClean="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333252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1016000" y="609601"/>
            <a:ext cx="7708900" cy="1251347"/>
          </a:xfrm>
        </p:spPr>
        <p:txBody>
          <a:bodyPr/>
          <a:lstStyle/>
          <a:p>
            <a:r>
              <a:rPr lang="en-GB" sz="2900" dirty="0">
                <a:latin typeface="Arial Black" pitchFamily="34" charset="0"/>
              </a:rPr>
              <a:t>Risks to keep an eye on---</a:t>
            </a:r>
          </a:p>
        </p:txBody>
      </p:sp>
      <p:sp>
        <p:nvSpPr>
          <p:cNvPr id="215043" name="Rectangle 3"/>
          <p:cNvSpPr>
            <a:spLocks noGrp="1" noChangeArrowheads="1"/>
          </p:cNvSpPr>
          <p:nvPr>
            <p:ph idx="1"/>
          </p:nvPr>
        </p:nvSpPr>
        <p:spPr>
          <a:xfrm>
            <a:off x="762000" y="2072878"/>
            <a:ext cx="8382000" cy="3184922"/>
          </a:xfrm>
        </p:spPr>
        <p:txBody>
          <a:bodyPr>
            <a:normAutofit fontScale="85000" lnSpcReduction="10000"/>
          </a:bodyPr>
          <a:lstStyle/>
          <a:p>
            <a:pPr marL="323374" indent="-323374">
              <a:lnSpc>
                <a:spcPct val="90000"/>
              </a:lnSpc>
            </a:pPr>
            <a:r>
              <a:rPr lang="en-GB" sz="2500" b="1" u="sng" dirty="0"/>
              <a:t>Financial</a:t>
            </a:r>
            <a:r>
              <a:rPr lang="en-GB" sz="2500" dirty="0"/>
              <a:t> - Project may cost more than planned </a:t>
            </a:r>
          </a:p>
          <a:p>
            <a:pPr marL="323374" indent="-323374">
              <a:lnSpc>
                <a:spcPct val="90000"/>
              </a:lnSpc>
            </a:pPr>
            <a:r>
              <a:rPr lang="en-GB" sz="2500" b="1" u="sng" dirty="0"/>
              <a:t>Time</a:t>
            </a:r>
            <a:r>
              <a:rPr lang="en-GB" sz="2500" dirty="0"/>
              <a:t> - Project may not complete within planned time</a:t>
            </a:r>
          </a:p>
          <a:p>
            <a:pPr marL="323374" indent="-323374">
              <a:lnSpc>
                <a:spcPct val="90000"/>
              </a:lnSpc>
            </a:pPr>
            <a:r>
              <a:rPr lang="en-GB" sz="2500" b="1" u="sng" dirty="0"/>
              <a:t>Design</a:t>
            </a:r>
            <a:r>
              <a:rPr lang="en-GB" sz="2500" dirty="0"/>
              <a:t> - Project may not perform the function as planned, lifecycle costs</a:t>
            </a:r>
          </a:p>
          <a:p>
            <a:pPr marL="323374" indent="-323374">
              <a:lnSpc>
                <a:spcPct val="90000"/>
              </a:lnSpc>
            </a:pPr>
            <a:r>
              <a:rPr lang="en-GB" sz="2500" b="1" u="sng" dirty="0"/>
              <a:t>Quality</a:t>
            </a:r>
            <a:r>
              <a:rPr lang="en-GB" sz="2500" dirty="0"/>
              <a:t> - Project may have poor value, quality materials or workmanship </a:t>
            </a:r>
          </a:p>
          <a:p>
            <a:pPr marL="323374" indent="-323374">
              <a:lnSpc>
                <a:spcPct val="90000"/>
              </a:lnSpc>
            </a:pPr>
            <a:r>
              <a:rPr lang="en-GB" sz="2500" b="1" u="sng" dirty="0"/>
              <a:t>Site risks</a:t>
            </a:r>
            <a:r>
              <a:rPr lang="en-GB" sz="2500" dirty="0"/>
              <a:t> - Students, Parents, Staff, neighbors, regulatory environment, geological characteristics, underground conditions, other buildings.</a:t>
            </a:r>
          </a:p>
          <a:p>
            <a:pPr marL="323374" indent="-323374">
              <a:lnSpc>
                <a:spcPct val="90000"/>
              </a:lnSpc>
            </a:pPr>
            <a:r>
              <a:rPr lang="en-GB" sz="2500" b="1" u="sng" dirty="0"/>
              <a:t>Project itself</a:t>
            </a:r>
            <a:r>
              <a:rPr lang="en-GB" sz="2500" dirty="0"/>
              <a:t> - Uniqueness, complexity, new technology, backfilling of existing space, operations, renovations.</a:t>
            </a:r>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780960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04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50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Fact Pattern No. </a:t>
            </a:r>
            <a:r>
              <a:rPr lang="en-US" dirty="0" smtClean="0"/>
              <a:t>5 </a:t>
            </a:r>
            <a:r>
              <a:rPr lang="en-US" dirty="0"/>
              <a:t>“Ready, Fire, Aim</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ISSUE #2: Failure to Provide Notice Defense</a:t>
            </a:r>
          </a:p>
          <a:p>
            <a:pPr lvl="1"/>
            <a:r>
              <a:rPr lang="en-US" dirty="0" smtClean="0"/>
              <a:t>OSFC Prevented TA's Strict Compliance with Art. 8</a:t>
            </a:r>
          </a:p>
          <a:p>
            <a:pPr lvl="2"/>
            <a:r>
              <a:rPr lang="en-US" dirty="0" smtClean="0"/>
              <a:t>Here, there was more than actual notice. </a:t>
            </a:r>
            <a:r>
              <a:rPr lang="en-US" dirty="0"/>
              <a:t>OSFC, through its agent, LL, continually led TA to believe that it would be furnished updated/revised drawings, and not just once, but regularly for over five months after TA first gave written notice that it intended to file a </a:t>
            </a:r>
            <a:r>
              <a:rPr lang="en-US" dirty="0" smtClean="0"/>
              <a:t>claim</a:t>
            </a:r>
          </a:p>
          <a:p>
            <a:pPr lvl="2"/>
            <a:r>
              <a:rPr lang="en-US" dirty="0"/>
              <a:t>By not issuing revised drawings to TA in a timely manner, OSFC, by </a:t>
            </a:r>
            <a:r>
              <a:rPr lang="en-US" dirty="0" smtClean="0"/>
              <a:t>and through </a:t>
            </a:r>
            <a:r>
              <a:rPr lang="en-US" dirty="0"/>
              <a:t>its agents LL and SHP, prevented TA from complying with </a:t>
            </a:r>
            <a:r>
              <a:rPr lang="en-US" dirty="0" smtClean="0"/>
              <a:t>the conditions </a:t>
            </a:r>
            <a:r>
              <a:rPr lang="en-US" dirty="0"/>
              <a:t>precedent under </a:t>
            </a:r>
            <a:r>
              <a:rPr lang="en-US" dirty="0" smtClean="0"/>
              <a:t>Art. 8</a:t>
            </a: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7595957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Fact Pattern No. </a:t>
            </a:r>
            <a:r>
              <a:rPr lang="en-US" dirty="0" smtClean="0"/>
              <a:t>5 </a:t>
            </a:r>
            <a:r>
              <a:rPr lang="en-US" dirty="0"/>
              <a:t>“Ready, Fire, Aim</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ISSUE #3: Failure to File Art. 8 Claim For Release of Liquidated Damages</a:t>
            </a:r>
          </a:p>
          <a:p>
            <a:pPr lvl="1"/>
            <a:r>
              <a:rPr lang="en-US" dirty="0" smtClean="0"/>
              <a:t>This defense failed for a number of reasons:</a:t>
            </a:r>
          </a:p>
          <a:p>
            <a:pPr lvl="2"/>
            <a:r>
              <a:rPr lang="en-US" dirty="0"/>
              <a:t>A certified claim under </a:t>
            </a:r>
            <a:r>
              <a:rPr lang="en-US" dirty="0" smtClean="0"/>
              <a:t>Art. 8 </a:t>
            </a:r>
            <a:r>
              <a:rPr lang="en-US" dirty="0"/>
              <a:t>serves to modify </a:t>
            </a:r>
            <a:r>
              <a:rPr lang="en-US" dirty="0" smtClean="0"/>
              <a:t>the contract</a:t>
            </a:r>
            <a:r>
              <a:rPr lang="en-US" dirty="0"/>
              <a:t>, not enforce payments that are due and unpaid</a:t>
            </a:r>
            <a:r>
              <a:rPr lang="en-US" dirty="0" smtClean="0"/>
              <a:t>.</a:t>
            </a:r>
          </a:p>
          <a:p>
            <a:pPr lvl="2"/>
            <a:r>
              <a:rPr lang="en-US" dirty="0"/>
              <a:t>In the case of wrongful withholding of liquidated damages, the wrongful withholding occurs daily</a:t>
            </a:r>
            <a:r>
              <a:rPr lang="en-US" dirty="0" smtClean="0"/>
              <a:t>. </a:t>
            </a:r>
            <a:r>
              <a:rPr lang="en-US" dirty="0"/>
              <a:t>According to OSFC, TA would have to file a claim every month for return of liquidated damages. The Contract has no such requirement</a:t>
            </a:r>
            <a:r>
              <a:rPr lang="en-US" dirty="0" smtClean="0"/>
              <a:t>.</a:t>
            </a:r>
          </a:p>
          <a:p>
            <a:pPr lvl="2"/>
            <a:r>
              <a:rPr lang="en-US" dirty="0" smtClean="0"/>
              <a:t>“Release” defense was not pled affirmatively. Therefore, OSFC waived the defense. </a:t>
            </a:r>
          </a:p>
          <a:p>
            <a:pPr lvl="2"/>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343585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Lessons Learned</a:t>
            </a:r>
            <a:endParaRPr lang="en-US" dirty="0"/>
          </a:p>
        </p:txBody>
      </p:sp>
      <p:sp>
        <p:nvSpPr>
          <p:cNvPr id="3" name="Content Placeholder 2"/>
          <p:cNvSpPr>
            <a:spLocks noGrp="1"/>
          </p:cNvSpPr>
          <p:nvPr>
            <p:ph idx="1"/>
          </p:nvPr>
        </p:nvSpPr>
        <p:spPr>
          <a:xfrm>
            <a:off x="628650" y="1601881"/>
            <a:ext cx="7886700" cy="4351338"/>
          </a:xfrm>
        </p:spPr>
        <p:txBody>
          <a:bodyPr>
            <a:normAutofit fontScale="92500" lnSpcReduction="20000"/>
          </a:bodyPr>
          <a:lstStyle/>
          <a:p>
            <a:r>
              <a:rPr lang="en-US" dirty="0"/>
              <a:t>TransAmerica Building Company, Inc. v. Ohio School Facilities Commission, </a:t>
            </a:r>
            <a:r>
              <a:rPr lang="en-US" dirty="0" smtClean="0"/>
              <a:t>et al., </a:t>
            </a:r>
            <a:r>
              <a:rPr lang="en-US" dirty="0"/>
              <a:t>Case No. 2013-00349</a:t>
            </a:r>
          </a:p>
          <a:p>
            <a:r>
              <a:rPr lang="en-US" dirty="0" smtClean="0"/>
              <a:t>The importance of written notice (of some form)</a:t>
            </a:r>
          </a:p>
          <a:p>
            <a:r>
              <a:rPr lang="en-US" dirty="0" smtClean="0"/>
              <a:t>Not following contract provisions = waiving the right to enforce the contract provisions</a:t>
            </a:r>
          </a:p>
          <a:p>
            <a:r>
              <a:rPr lang="en-US" dirty="0" smtClean="0"/>
              <a:t>The importance of knowing who can waive your rights (your authorized agents)</a:t>
            </a:r>
          </a:p>
          <a:p>
            <a:r>
              <a:rPr lang="en-US" dirty="0" smtClean="0"/>
              <a:t>“Ready, Fire, Aim”</a:t>
            </a:r>
          </a:p>
          <a:p>
            <a:pPr lvl="1"/>
            <a:r>
              <a:rPr lang="en-US" i="1" dirty="0"/>
              <a:t>Ready, Fire, Aim </a:t>
            </a:r>
            <a:r>
              <a:rPr lang="en-US" dirty="0"/>
              <a:t>probably best describes the way the OSSB and OSD dorms were planned and built. In other words, the Dorm Project design was completed "on the fly" after award of the contract and during construction rather than being sufficiently complete and approved at the time bids were solicited</a:t>
            </a:r>
            <a:r>
              <a:rPr lang="en-US" dirty="0" smtClean="0"/>
              <a:t>.</a:t>
            </a:r>
          </a:p>
          <a:p>
            <a:endParaRPr lang="en-US" dirty="0" smtClean="0"/>
          </a:p>
          <a:p>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170715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Questions?</a:t>
            </a:r>
            <a:endParaRPr lang="en-US" dirty="0"/>
          </a:p>
        </p:txBody>
      </p:sp>
      <p:sp>
        <p:nvSpPr>
          <p:cNvPr id="3" name="Content Placeholder 2"/>
          <p:cNvSpPr>
            <a:spLocks noGrp="1"/>
          </p:cNvSpPr>
          <p:nvPr>
            <p:ph idx="1"/>
          </p:nvPr>
        </p:nvSpPr>
        <p:spPr>
          <a:xfrm>
            <a:off x="628650" y="2623321"/>
            <a:ext cx="7886700" cy="4351338"/>
          </a:xfrm>
        </p:spPr>
        <p:txBody>
          <a:bodyPr>
            <a:normAutofit/>
          </a:bodyPr>
          <a:lstStyle/>
          <a:p>
            <a:r>
              <a:rPr lang="en-US" dirty="0" smtClean="0"/>
              <a:t>Jason Harley: (614) 484-0715</a:t>
            </a:r>
            <a:br>
              <a:rPr lang="en-US" dirty="0" smtClean="0"/>
            </a:br>
            <a:r>
              <a:rPr lang="en-US" dirty="0" smtClean="0"/>
              <a:t>Jharley@mcdonaldhopkins.com</a:t>
            </a:r>
          </a:p>
          <a:p>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13309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685800"/>
            <a:ext cx="8229600" cy="685800"/>
          </a:xfrm>
        </p:spPr>
        <p:txBody>
          <a:bodyPr>
            <a:noAutofit/>
          </a:bodyPr>
          <a:lstStyle/>
          <a:p>
            <a:pPr marL="914400" indent="-914400"/>
            <a:r>
              <a:rPr lang="en-US" sz="2800" b="1" dirty="0" smtClean="0"/>
              <a:t>RISK ALLOCATION THROUGH CONTRACT CLAUSES</a:t>
            </a:r>
            <a:endParaRPr lang="en-US" sz="2400" dirty="0"/>
          </a:p>
        </p:txBody>
      </p:sp>
      <p:sp>
        <p:nvSpPr>
          <p:cNvPr id="25603" name="Rectangle 3"/>
          <p:cNvSpPr>
            <a:spLocks noGrp="1" noChangeArrowheads="1"/>
          </p:cNvSpPr>
          <p:nvPr>
            <p:ph idx="1"/>
          </p:nvPr>
        </p:nvSpPr>
        <p:spPr>
          <a:xfrm>
            <a:off x="457200" y="1905000"/>
            <a:ext cx="8229600" cy="3505200"/>
          </a:xfrm>
        </p:spPr>
        <p:txBody>
          <a:bodyPr>
            <a:normAutofit/>
          </a:bodyPr>
          <a:lstStyle/>
          <a:p>
            <a:pPr lvl="1"/>
            <a:r>
              <a:rPr lang="en-US" sz="2400" dirty="0" smtClean="0"/>
              <a:t>Spearin Doctrine – implied warranty of plans</a:t>
            </a:r>
          </a:p>
          <a:p>
            <a:pPr lvl="1"/>
            <a:r>
              <a:rPr lang="en-US" sz="2400" dirty="0" smtClean="0"/>
              <a:t>Differing Site Conditions Clause</a:t>
            </a:r>
          </a:p>
          <a:p>
            <a:pPr lvl="1"/>
            <a:r>
              <a:rPr lang="en-US" sz="2400" dirty="0" smtClean="0"/>
              <a:t>Changes Clause</a:t>
            </a:r>
          </a:p>
          <a:p>
            <a:pPr lvl="1"/>
            <a:r>
              <a:rPr lang="en-US" sz="2400" dirty="0" smtClean="0"/>
              <a:t>Schedule Clause</a:t>
            </a:r>
          </a:p>
          <a:p>
            <a:pPr lvl="1"/>
            <a:r>
              <a:rPr lang="en-US" sz="2400" dirty="0" smtClean="0"/>
              <a:t>No Damage for Delay Clause</a:t>
            </a:r>
          </a:p>
          <a:p>
            <a:pPr lvl="1"/>
            <a:r>
              <a:rPr lang="en-US" sz="2400" dirty="0" smtClean="0"/>
              <a:t>Notice Clause</a:t>
            </a:r>
          </a:p>
          <a:p>
            <a:pPr lvl="1"/>
            <a:r>
              <a:rPr lang="en-US" sz="2400" dirty="0" smtClean="0"/>
              <a:t>Contingent Payment Clause</a:t>
            </a:r>
          </a:p>
          <a:p>
            <a:pPr lvl="1"/>
            <a:r>
              <a:rPr lang="en-US" sz="2400" dirty="0" smtClean="0"/>
              <a:t>Indemnity/Hold Harmless Clause</a:t>
            </a:r>
          </a:p>
          <a:p>
            <a:pPr lvl="1"/>
            <a:endParaRPr lang="en-US"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856763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fade">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fade">
                                      <p:cBhvr>
                                        <p:cTn id="17" dur="500"/>
                                        <p:tgtEl>
                                          <p:spTgt spid="25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fade">
                                      <p:cBhvr>
                                        <p:cTn id="22" dur="500"/>
                                        <p:tgtEl>
                                          <p:spTgt spid="256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fade">
                                      <p:cBhvr>
                                        <p:cTn id="27" dur="500"/>
                                        <p:tgtEl>
                                          <p:spTgt spid="256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5603">
                                            <p:txEl>
                                              <p:pRg st="5" end="5"/>
                                            </p:txEl>
                                          </p:spTgt>
                                        </p:tgtEl>
                                        <p:attrNameLst>
                                          <p:attrName>style.visibility</p:attrName>
                                        </p:attrNameLst>
                                      </p:cBhvr>
                                      <p:to>
                                        <p:strVal val="visible"/>
                                      </p:to>
                                    </p:set>
                                    <p:animEffect transition="in" filter="fade">
                                      <p:cBhvr>
                                        <p:cTn id="32" dur="500"/>
                                        <p:tgtEl>
                                          <p:spTgt spid="2560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5603">
                                            <p:txEl>
                                              <p:pRg st="6" end="6"/>
                                            </p:txEl>
                                          </p:spTgt>
                                        </p:tgtEl>
                                        <p:attrNameLst>
                                          <p:attrName>style.visibility</p:attrName>
                                        </p:attrNameLst>
                                      </p:cBhvr>
                                      <p:to>
                                        <p:strVal val="visible"/>
                                      </p:to>
                                    </p:set>
                                    <p:animEffect transition="in" filter="fade">
                                      <p:cBhvr>
                                        <p:cTn id="37" dur="500"/>
                                        <p:tgtEl>
                                          <p:spTgt spid="2560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5603">
                                            <p:txEl>
                                              <p:pRg st="7" end="7"/>
                                            </p:txEl>
                                          </p:spTgt>
                                        </p:tgtEl>
                                        <p:attrNameLst>
                                          <p:attrName>style.visibility</p:attrName>
                                        </p:attrNameLst>
                                      </p:cBhvr>
                                      <p:to>
                                        <p:strVal val="visible"/>
                                      </p:to>
                                    </p:set>
                                    <p:animEffect transition="in" filter="fade">
                                      <p:cBhvr>
                                        <p:cTn id="42" dur="500"/>
                                        <p:tgtEl>
                                          <p:spTgt spid="256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Fact Pattern No. 1 - Statute of Repose</a:t>
            </a:r>
            <a:endParaRPr lang="en-US" dirty="0"/>
          </a:p>
        </p:txBody>
      </p:sp>
      <p:sp>
        <p:nvSpPr>
          <p:cNvPr id="3" name="Content Placeholder 2"/>
          <p:cNvSpPr>
            <a:spLocks noGrp="1"/>
          </p:cNvSpPr>
          <p:nvPr>
            <p:ph idx="1"/>
          </p:nvPr>
        </p:nvSpPr>
        <p:spPr/>
        <p:txBody>
          <a:bodyPr/>
          <a:lstStyle/>
          <a:p>
            <a:r>
              <a:rPr lang="en-US" dirty="0" smtClean="0"/>
              <a:t>Seven unit condominium project – construction completed in 1990</a:t>
            </a:r>
          </a:p>
          <a:p>
            <a:r>
              <a:rPr lang="en-US" dirty="0" smtClean="0"/>
              <a:t>In 2003 one resident noticed cracks in the wall of his garage</a:t>
            </a:r>
          </a:p>
          <a:p>
            <a:r>
              <a:rPr lang="en-US" dirty="0" smtClean="0"/>
              <a:t>Investigation determined footings were not placed below the frost line</a:t>
            </a:r>
          </a:p>
          <a:p>
            <a:r>
              <a:rPr lang="en-US" dirty="0" smtClean="0"/>
              <a:t>Condo association filed suit against builder in </a:t>
            </a:r>
            <a:r>
              <a:rPr lang="en-US" dirty="0"/>
              <a:t>D</a:t>
            </a:r>
            <a:r>
              <a:rPr lang="en-US" dirty="0" smtClean="0"/>
              <a:t>ecember 2005</a:t>
            </a:r>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054281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Fact Pattern No. </a:t>
            </a:r>
            <a:r>
              <a:rPr lang="en-US" dirty="0" smtClean="0"/>
              <a:t>1 </a:t>
            </a:r>
            <a:r>
              <a:rPr lang="en-US" dirty="0"/>
              <a:t>- Statute of Repose</a:t>
            </a:r>
          </a:p>
        </p:txBody>
      </p:sp>
      <p:sp>
        <p:nvSpPr>
          <p:cNvPr id="3" name="Content Placeholder 2"/>
          <p:cNvSpPr>
            <a:spLocks noGrp="1"/>
          </p:cNvSpPr>
          <p:nvPr>
            <p:ph idx="1"/>
          </p:nvPr>
        </p:nvSpPr>
        <p:spPr/>
        <p:txBody>
          <a:bodyPr/>
          <a:lstStyle/>
          <a:p>
            <a:r>
              <a:rPr lang="en-US" dirty="0" smtClean="0"/>
              <a:t>Suit was voluntarily dismissed and then re-filed in 2007</a:t>
            </a:r>
          </a:p>
          <a:p>
            <a:r>
              <a:rPr lang="en-US" dirty="0" smtClean="0"/>
              <a:t>Contractor moved for dismissal saying the statute of repose in effect as of April 2005 barred all claims that accrued more than ten years after the date of substantial completion in 1990.</a:t>
            </a:r>
          </a:p>
          <a:p>
            <a:r>
              <a:rPr lang="en-US" dirty="0" smtClean="0"/>
              <a:t>Trial court and appellate court agreed</a:t>
            </a:r>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80100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Fact Pattern No. </a:t>
            </a:r>
            <a:r>
              <a:rPr lang="en-US" dirty="0" smtClean="0"/>
              <a:t>1 </a:t>
            </a:r>
            <a:r>
              <a:rPr lang="en-US" dirty="0"/>
              <a:t>- Statute of Repose</a:t>
            </a:r>
          </a:p>
        </p:txBody>
      </p:sp>
      <p:sp>
        <p:nvSpPr>
          <p:cNvPr id="3" name="Content Placeholder 2"/>
          <p:cNvSpPr>
            <a:spLocks noGrp="1"/>
          </p:cNvSpPr>
          <p:nvPr>
            <p:ph idx="1"/>
          </p:nvPr>
        </p:nvSpPr>
        <p:spPr/>
        <p:txBody>
          <a:bodyPr/>
          <a:lstStyle/>
          <a:p>
            <a:r>
              <a:rPr lang="en-US" dirty="0" smtClean="0"/>
              <a:t>Ohio Supreme Court determined that because the Board was informed of construction problems in October 2003, applying the statute of repose that did not become effective until 2005 was applied retroactively and was therefore unconstitutional as to this claim.</a:t>
            </a:r>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166239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Fact Pattern No. </a:t>
            </a:r>
            <a:r>
              <a:rPr lang="en-US" dirty="0" smtClean="0"/>
              <a:t>1 </a:t>
            </a:r>
            <a:r>
              <a:rPr lang="en-US" dirty="0"/>
              <a:t>- Statute of Repose</a:t>
            </a:r>
          </a:p>
        </p:txBody>
      </p:sp>
      <p:sp>
        <p:nvSpPr>
          <p:cNvPr id="3" name="Content Placeholder 2"/>
          <p:cNvSpPr>
            <a:spLocks noGrp="1"/>
          </p:cNvSpPr>
          <p:nvPr>
            <p:ph idx="1"/>
          </p:nvPr>
        </p:nvSpPr>
        <p:spPr/>
        <p:txBody>
          <a:bodyPr/>
          <a:lstStyle/>
          <a:p>
            <a:r>
              <a:rPr lang="en-US" dirty="0" smtClean="0"/>
              <a:t>Ohio Supreme Court did say that the claims were brought properly within the 4 year statute of limitations based on the discovery rule.</a:t>
            </a:r>
          </a:p>
          <a:p>
            <a:r>
              <a:rPr lang="en-US" dirty="0" smtClean="0"/>
              <a:t>Defects were discovered in October 2003 and lawsuit was filed in August 2007</a:t>
            </a:r>
          </a:p>
          <a:p>
            <a:r>
              <a:rPr lang="en-US" dirty="0" smtClean="0"/>
              <a:t>Claims were allowed to proceed.</a:t>
            </a:r>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7713322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DCDE6E37-D3E4-4D93-A06B-7DA9FFB8E427}" vid="{A25905F3-47F2-4FE4-9A79-E313A5115AA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1B3F82C0E416344BB52A49E32F55FC1" ma:contentTypeVersion="0" ma:contentTypeDescription="Create a new document." ma:contentTypeScope="" ma:versionID="8ddb508e366312baaea4f70999432933">
  <xsd:schema xmlns:xsd="http://www.w3.org/2001/XMLSchema" xmlns:xs="http://www.w3.org/2001/XMLSchema" xmlns:p="http://schemas.microsoft.com/office/2006/metadata/properties" targetNamespace="http://schemas.microsoft.com/office/2006/metadata/properties" ma:root="true" ma:fieldsID="27b4a4f76bea50102067bc7ec8c6d4d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4B4DD7E-65D5-40B3-B39A-DF1A0C0A9ABB}"/>
</file>

<file path=customXml/itemProps2.xml><?xml version="1.0" encoding="utf-8"?>
<ds:datastoreItem xmlns:ds="http://schemas.openxmlformats.org/officeDocument/2006/customXml" ds:itemID="{4CBA76BF-AD23-461D-969C-F458CB1E0A7C}"/>
</file>

<file path=customXml/itemProps3.xml><?xml version="1.0" encoding="utf-8"?>
<ds:datastoreItem xmlns:ds="http://schemas.openxmlformats.org/officeDocument/2006/customXml" ds:itemID="{E10585FE-8381-40C4-B854-2F8DEF52138B}"/>
</file>

<file path=docProps/app.xml><?xml version="1.0" encoding="utf-8"?>
<Properties xmlns="http://schemas.openxmlformats.org/officeDocument/2006/extended-properties" xmlns:vt="http://schemas.openxmlformats.org/officeDocument/2006/docPropsVTypes">
  <Words>3155</Words>
  <Application>Microsoft Office PowerPoint</Application>
  <PresentationFormat>On-screen Show (4:3)</PresentationFormat>
  <Paragraphs>211</Paragraphs>
  <Slides>43</Slides>
  <Notes>43</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PowerPoint Presentation</vt:lpstr>
      <vt:lpstr>Recurring Issues That Impact Risk Management Assessment in the Construction Industry</vt:lpstr>
      <vt:lpstr>AGENDA  </vt:lpstr>
      <vt:lpstr>Risks to keep an eye on---</vt:lpstr>
      <vt:lpstr>RISK ALLOCATION THROUGH CONTRACT CLAUSES</vt:lpstr>
      <vt:lpstr>Fact Pattern No. 1 - Statute of Repose</vt:lpstr>
      <vt:lpstr>Fact Pattern No. 1 - Statute of Repose</vt:lpstr>
      <vt:lpstr>Fact Pattern No. 1 - Statute of Repose</vt:lpstr>
      <vt:lpstr>Fact Pattern No. 1 - Statute of Repose</vt:lpstr>
      <vt:lpstr>Fact Pattern No. 1 - Statute of Repose</vt:lpstr>
      <vt:lpstr>Fact Pattern No. 2 -  No Damage For Delay</vt:lpstr>
      <vt:lpstr>Fact Pattern No. 2</vt:lpstr>
      <vt:lpstr>Fact Pattern No. 2</vt:lpstr>
      <vt:lpstr>Fact Pattern No. 2 -  Lessons Learned</vt:lpstr>
      <vt:lpstr>Fact Pattern No. 3 - Liquidated Damages</vt:lpstr>
      <vt:lpstr>Fact Pattern No. 3 - Liquidated Damages</vt:lpstr>
      <vt:lpstr>Fact Pattern No. 3 - Liquidated Damages</vt:lpstr>
      <vt:lpstr>Fact Pattern No. 3 - Liquidated Damages</vt:lpstr>
      <vt:lpstr>Fact Pattern No. 3 - Liquidated Damages</vt:lpstr>
      <vt:lpstr>Fact Pattern No. 3 - Liquidated Damages</vt:lpstr>
      <vt:lpstr>Fact Pattern No. 3 - Liquidated Damages</vt:lpstr>
      <vt:lpstr>Fact Pattern No. 3 - Liquidated Damages</vt:lpstr>
      <vt:lpstr>Fact Pattern No. 3 - Liquidated Damages</vt:lpstr>
      <vt:lpstr>Fact Pattern No. 3 - Liquidated Damages</vt:lpstr>
      <vt:lpstr>Fact Pattern No. 3 - Liquidated Damages</vt:lpstr>
      <vt:lpstr>Fact Pattern No. 3 - Liquidated Damages Lessons Learned</vt:lpstr>
      <vt:lpstr>Fact Pattern No. 4 - “NULLUM TEMPUS OCCURRIT REGI” </vt:lpstr>
      <vt:lpstr>Fact Pattern No. 4 cont.</vt:lpstr>
      <vt:lpstr>Fact Pattern No. 4 cont.</vt:lpstr>
      <vt:lpstr>Fact Pattern No. 4 cont.</vt:lpstr>
      <vt:lpstr>Lessons Learned:  </vt:lpstr>
      <vt:lpstr>Fact Pattern No. 5 “Ready, Fire, Aim!” </vt:lpstr>
      <vt:lpstr>Fact Pattern No. 5 “Ready, Fire, Aim!”.</vt:lpstr>
      <vt:lpstr>Fact Pattern No. 5 “Ready, Fire, Aim!”</vt:lpstr>
      <vt:lpstr>Fact Pattern No. 5 “Ready, Fire, Aim!”</vt:lpstr>
      <vt:lpstr>Fact Pattern No. 5 “Ready, Fire, Aim!”</vt:lpstr>
      <vt:lpstr>Fact Pattern No. 5 “Ready, Fire, Aim!”</vt:lpstr>
      <vt:lpstr>Fact Pattern No. 5 “Ready, Fire, Aim!”</vt:lpstr>
      <vt:lpstr>Fact Pattern No. 5 “Ready, Fire, Aim!”</vt:lpstr>
      <vt:lpstr>Fact Pattern No. 5 “Ready, Fire, Aim!”</vt:lpstr>
      <vt:lpstr>Fact Pattern No. 5 “Ready, Fire, Aim!”</vt:lpstr>
      <vt:lpstr>Lessons Learned</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0x01010031B3F82C0E416344BB52A49E32F55FC1</vt:lpwstr>
  </property>
</Properties>
</file>